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497" r:id="rId3"/>
    <p:sldId id="492" r:id="rId4"/>
    <p:sldId id="498" r:id="rId5"/>
    <p:sldId id="499" r:id="rId6"/>
    <p:sldId id="500" r:id="rId7"/>
    <p:sldId id="40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6C45"/>
    <a:srgbClr val="267034"/>
    <a:srgbClr val="D8D9EC"/>
    <a:srgbClr val="FFFFFF"/>
    <a:srgbClr val="EAE5CA"/>
    <a:srgbClr val="82E880"/>
    <a:srgbClr val="D3DFBF"/>
    <a:srgbClr val="F0F4FA"/>
    <a:srgbClr val="D8E2F4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64" autoAdjust="0"/>
    <p:restoredTop sz="94660"/>
  </p:normalViewPr>
  <p:slideViewPr>
    <p:cSldViewPr>
      <p:cViewPr>
        <p:scale>
          <a:sx n="70" d="100"/>
          <a:sy n="70" d="100"/>
        </p:scale>
        <p:origin x="-124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703E8-1498-4CFE-B1D5-A78ACE61EC2B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7E8E5-2E9B-4F3A-B7BD-ABB0AB5A4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893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540196"/>
            <a:ext cx="2857500" cy="4762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692741"/>
            <a:ext cx="9144000" cy="1656184"/>
          </a:xfrm>
          <a:prstGeom prst="rect">
            <a:avLst/>
          </a:prstGeom>
          <a:solidFill>
            <a:srgbClr val="26703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6958466" y="6401076"/>
            <a:ext cx="2185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Метапредмет – Задача</a:t>
            </a:r>
            <a:endParaRPr lang="ru-RU" sz="1600" dirty="0"/>
          </a:p>
        </p:txBody>
      </p:sp>
      <p:sp>
        <p:nvSpPr>
          <p:cNvPr id="16" name="TextBox 14"/>
          <p:cNvSpPr txBox="1"/>
          <p:nvPr/>
        </p:nvSpPr>
        <p:spPr>
          <a:xfrm>
            <a:off x="165736" y="792000"/>
            <a:ext cx="897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066C45"/>
                </a:solidFill>
                <a:latin typeface="Arial Black" pitchFamily="34" charset="0"/>
              </a:rPr>
              <a:t>ЗАДАЧИ НА СОВМЕСТНУЮ РАБОТУ (ЧАСТЬ 2).</a:t>
            </a:r>
            <a:endParaRPr lang="ru-RU" sz="2400" dirty="0">
              <a:solidFill>
                <a:srgbClr val="066C45"/>
              </a:solidFill>
              <a:latin typeface="Arial Black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3240"/>
            <a:ext cx="9144000" cy="5487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n>
                  <a:solidFill>
                    <a:srgbClr val="066C45"/>
                  </a:solidFill>
                </a:ln>
                <a:solidFill>
                  <a:schemeClr val="bg1"/>
                </a:solidFill>
                <a:effectLst/>
              </a:rPr>
              <a:t>ДЕЙСТВИЯ С ДРОБЯМИ</a:t>
            </a:r>
            <a:endParaRPr lang="ru-RU" sz="1800" dirty="0">
              <a:ln>
                <a:solidFill>
                  <a:srgbClr val="066C45"/>
                </a:solidFill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89547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3841535" y="2395574"/>
            <a:ext cx="2358951" cy="622149"/>
            <a:chOff x="251520" y="648000"/>
            <a:chExt cx="2358951" cy="622149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1224000" y="648000"/>
              <a:ext cx="1386471" cy="432048"/>
            </a:xfrm>
            <a:prstGeom prst="rect">
              <a:avLst/>
            </a:prstGeom>
            <a:solidFill>
              <a:srgbClr val="066C45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Стр. 181</a:t>
              </a:r>
              <a:endPara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48000"/>
              <a:ext cx="864096" cy="622149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5045"/>
            <a:ext cx="6667500" cy="16764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Решаем знакомую задачу (повторим)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Организация и самоорганизация учащихся. Организация обратной связи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65" y="540000"/>
            <a:ext cx="361950" cy="371475"/>
          </a:xfrm>
          <a:prstGeom prst="rect">
            <a:avLst/>
          </a:prstGeom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32" y="3656046"/>
            <a:ext cx="2676525" cy="6667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20887"/>
            <a:ext cx="3528392" cy="38213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390525"/>
            <a:ext cx="6667500" cy="60769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3534661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Задачи на совместную работу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Практикум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421253" y="2636912"/>
            <a:ext cx="16046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решение</a:t>
            </a:r>
            <a:endParaRPr lang="ru-RU" sz="2400" dirty="0">
              <a:solidFill>
                <a:srgbClr val="066C45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3102" y="612000"/>
            <a:ext cx="8992898" cy="540000"/>
            <a:chOff x="146104" y="578919"/>
            <a:chExt cx="8992898" cy="540000"/>
          </a:xfrm>
        </p:grpSpPr>
        <p:sp>
          <p:nvSpPr>
            <p:cNvPr id="23" name="TextBox 22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 Math" pitchFamily="18" charset="0"/>
                  <a:ea typeface="Cambria Math" pitchFamily="18" charset="0"/>
                </a:rPr>
                <a:t>                                             </a:t>
              </a:r>
              <a:endParaRPr lang="ru-RU" sz="24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Овал 23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2" cstate="email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66C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rgbClr val="066C4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 662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0" name="Прямоугольник 39"/>
              <p:cNvSpPr/>
              <p:nvPr/>
            </p:nvSpPr>
            <p:spPr>
              <a:xfrm>
                <a:off x="313102" y="2661510"/>
                <a:ext cx="6948327" cy="174617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20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+ 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15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+ 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12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= 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5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−часть работы за 1 мин.</m:t>
                    </m:r>
                  </m:oMath>
                </a14:m>
                <a:endParaRPr lang="ru-RU" sz="2400" b="0" dirty="0" smtClean="0">
                  <a:solidFill>
                    <a:schemeClr val="tx1"/>
                  </a:solidFill>
                  <a:ea typeface="Cambria Math" pitchFamily="18" charset="0"/>
                </a:endParaRPr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5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∙2= 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5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−часть работы за 2 мин.</m:t>
                    </m:r>
                  </m:oMath>
                </a14:m>
                <a:endParaRPr lang="ru-RU" sz="2400" b="0" dirty="0" smtClean="0">
                  <a:solidFill>
                    <a:schemeClr val="tx1"/>
                  </a:solidFill>
                  <a:ea typeface="Cambria Math" pitchFamily="18" charset="0"/>
                </a:endParaRPr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  <a:ea typeface="Cambria Math" pitchFamily="18" charset="0"/>
                  </a:rPr>
                  <a:t/>
                </a:r>
                <a:r>
                  <a:rPr lang="en-US" sz="2400" dirty="0" smtClean="0">
                    <a:solidFill>
                      <a:schemeClr val="tx1"/>
                    </a:solidFill>
                    <a:ea typeface="Cambria Math" pitchFamily="18" charset="0"/>
                  </a:rPr>
                  <a:t>&lt;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den>
                    </m:f>
                    <m:r>
                      <a:rPr lang="ru-RU" sz="2400" b="0" i="0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−</m:t>
                    </m:r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не успеют.</a:t>
                </a:r>
              </a:p>
            </p:txBody>
          </p:sp>
        </mc:Choice>
        <mc:Fallback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02" y="2661510"/>
                <a:ext cx="6948327" cy="1746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635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6112"/>
            <a:ext cx="9144000" cy="131673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853" y="3789040"/>
            <a:ext cx="3810000" cy="2381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61422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Задачи на совместную работу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Практикум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43102" y="612000"/>
            <a:ext cx="8992898" cy="540000"/>
            <a:chOff x="146104" y="578919"/>
            <a:chExt cx="8992898" cy="540000"/>
          </a:xfrm>
        </p:grpSpPr>
        <p:sp>
          <p:nvSpPr>
            <p:cNvPr id="23" name="TextBox 22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 Math" pitchFamily="18" charset="0"/>
                  <a:ea typeface="Cambria Math" pitchFamily="18" charset="0"/>
                </a:rPr>
                <a:t>                                             </a:t>
              </a:r>
              <a:endParaRPr lang="ru-RU" sz="24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Овал 23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2" cstate="email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66C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rgbClr val="066C4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 663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0" name="Прямоугольник 39"/>
              <p:cNvSpPr/>
              <p:nvPr/>
            </p:nvSpPr>
            <p:spPr>
              <a:xfrm>
                <a:off x="62027" y="2708920"/>
                <a:ext cx="8960450" cy="702153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1 : </m:t>
                    </m:r>
                    <m:d>
                      <m:d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=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2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d>
                      <m:d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ч</m:t>
                        </m:r>
                      </m:e>
                    </m:d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−сделают работу вместе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7" y="2708920"/>
                <a:ext cx="8960450" cy="7021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635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4136"/>
            <a:ext cx="9144000" cy="123444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9" name="Скругленный прямоугольник 38"/>
          <p:cNvSpPr/>
          <p:nvPr/>
        </p:nvSpPr>
        <p:spPr>
          <a:xfrm>
            <a:off x="7431400" y="2546920"/>
            <a:ext cx="16046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решение</a:t>
            </a:r>
            <a:endParaRPr lang="ru-RU" sz="2400" dirty="0">
              <a:solidFill>
                <a:srgbClr val="066C45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8" y="3573016"/>
            <a:ext cx="3171825" cy="23812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702996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Задачи на совместную работу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Проверка полученных результатов. Коррекция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43102" y="612000"/>
            <a:ext cx="8992898" cy="540000"/>
            <a:chOff x="146104" y="578919"/>
            <a:chExt cx="8992898" cy="540000"/>
          </a:xfrm>
        </p:grpSpPr>
        <p:sp>
          <p:nvSpPr>
            <p:cNvPr id="23" name="TextBox 22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 Math" pitchFamily="18" charset="0"/>
                  <a:ea typeface="Cambria Math" pitchFamily="18" charset="0"/>
                </a:rPr>
                <a:t>                                             </a:t>
              </a:r>
              <a:endParaRPr lang="ru-RU" sz="24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Овал 23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2" cstate="email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66C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2670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66C45"/>
                  </a:solidFill>
                </a:rPr>
                <a:t>№ 664</a:t>
              </a:r>
              <a:endParaRPr lang="ru-RU" sz="2000" b="1" dirty="0">
                <a:solidFill>
                  <a:srgbClr val="066C45"/>
                </a:solidFill>
              </a:endParaRP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0" name="Прямоугольник 39"/>
              <p:cNvSpPr/>
              <p:nvPr/>
            </p:nvSpPr>
            <p:spPr>
              <a:xfrm>
                <a:off x="206120" y="2564904"/>
                <a:ext cx="8829880" cy="122413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10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−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30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15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d>
                      <m:d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ч</m:t>
                        </m:r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асть</m:t>
                        </m:r>
                      </m:e>
                    </m:d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−работы за 1 день второго цеха;</m:t>
                    </m:r>
                  </m:oMath>
                </a14:m>
                <a:endParaRPr lang="ru-RU" sz="2400" b="0" dirty="0" smtClean="0">
                  <a:solidFill>
                    <a:schemeClr val="tx1"/>
                  </a:solidFill>
                  <a:ea typeface="Cambria Math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:r>
                  <a:rPr lang="ru-RU" sz="2400" b="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1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2400" b="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 = 15(дней)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работы второго цеха;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20" y="2564904"/>
                <a:ext cx="8829880" cy="1224136"/>
              </a:xfrm>
              <a:prstGeom prst="rect">
                <a:avLst/>
              </a:prstGeom>
              <a:blipFill rotWithShape="1">
                <a:blip r:embed="rId3"/>
                <a:stretch>
                  <a:fillRect l="-1035"/>
                </a:stretch>
              </a:blipFill>
              <a:ln w="635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25" y="1268760"/>
            <a:ext cx="9144000" cy="100584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9" name="Скругленный прямоугольник 38"/>
          <p:cNvSpPr/>
          <p:nvPr/>
        </p:nvSpPr>
        <p:spPr>
          <a:xfrm>
            <a:off x="7365046" y="2112600"/>
            <a:ext cx="16046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решение</a:t>
            </a:r>
            <a:endParaRPr lang="ru-RU" sz="2400" dirty="0">
              <a:solidFill>
                <a:srgbClr val="066C4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55829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9135"/>
            <a:ext cx="9144000" cy="9418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Задачи на совместную работу (продвинутым)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Проверка полученных результатов. Коррекция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43102" y="612000"/>
            <a:ext cx="8992898" cy="540000"/>
            <a:chOff x="146104" y="578919"/>
            <a:chExt cx="8992898" cy="540000"/>
          </a:xfrm>
        </p:grpSpPr>
        <p:sp>
          <p:nvSpPr>
            <p:cNvPr id="23" name="TextBox 22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 Math" pitchFamily="18" charset="0"/>
                  <a:ea typeface="Cambria Math" pitchFamily="18" charset="0"/>
                </a:rPr>
                <a:t>                                             </a:t>
              </a:r>
              <a:endParaRPr lang="ru-RU" sz="24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Овал 23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3" cstate="email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66C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2670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66C45"/>
                  </a:solidFill>
                </a:rPr>
                <a:t>№ 665</a:t>
              </a:r>
              <a:endParaRPr lang="ru-RU" sz="2000" b="1" dirty="0">
                <a:solidFill>
                  <a:srgbClr val="066C45"/>
                </a:solidFill>
              </a:endParaRP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0" name="Прямоугольник 39"/>
              <p:cNvSpPr/>
              <p:nvPr/>
            </p:nvSpPr>
            <p:spPr>
              <a:xfrm>
                <a:off x="139766" y="2274600"/>
                <a:ext cx="8829880" cy="208823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9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∙3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d>
                      <m:d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ч</m:t>
                        </m:r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асть</m:t>
                        </m:r>
                      </m:e>
                    </m:d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−работы первой бригады;</m:t>
                    </m:r>
                  </m:oMath>
                </a14:m>
                <a:endParaRPr lang="ru-RU" sz="2400" b="0" dirty="0" smtClean="0">
                  <a:solidFill>
                    <a:schemeClr val="tx1"/>
                  </a:solidFill>
                  <a:ea typeface="Cambria Math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1−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den>
                    </m:f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=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den>
                    </m:f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d>
                      <m:d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часть</m:t>
                        </m:r>
                      </m:e>
                    </m:d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−работы 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второй</m:t>
                    </m:r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бригады;</m:t>
                    </m:r>
                  </m:oMath>
                </a14:m>
                <a:endParaRPr lang="ru-RU" sz="2400" dirty="0" smtClean="0">
                  <a:solidFill>
                    <a:schemeClr val="tx1"/>
                  </a:solidFill>
                  <a:ea typeface="Cambria Math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den>
                    </m:f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: 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12</m:t>
                        </m:r>
                      </m:den>
                    </m:f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=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8</m:t>
                    </m:r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d>
                      <m:d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дней</m:t>
                        </m:r>
                      </m:e>
                    </m:d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−работ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ала</m:t>
                    </m:r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вторая</m:t>
                    </m:r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бригад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а</m:t>
                    </m:r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;</m:t>
                    </m:r>
                  </m:oMath>
                </a14:m>
                <a:endParaRPr lang="ru-RU" sz="2400" dirty="0" smtClean="0">
                  <a:solidFill>
                    <a:schemeClr val="tx1"/>
                  </a:solidFill>
                  <a:ea typeface="Cambria Math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3+8</m:t>
                    </m:r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=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11 </m:t>
                    </m:r>
                    <m:d>
                      <m:d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дней</m:t>
                        </m:r>
                      </m:e>
                    </m:d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−работ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али</m:t>
                    </m:r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две</m:t>
                    </m:r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бригады;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ea typeface="Cambria Math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:endParaRPr lang="ru-RU" sz="2400" dirty="0">
                  <a:solidFill>
                    <a:schemeClr val="tx1"/>
                  </a:solidFill>
                  <a:ea typeface="Cambria Math" pitchFamily="18" charset="0"/>
                </a:endParaRPr>
              </a:p>
              <a:p>
                <a:pPr marL="457200" indent="-457200">
                  <a:buAutoNum type="arabicParenR"/>
                </a:pPr>
                <a:endParaRPr lang="ru-RU" sz="2400" b="0" dirty="0" smtClean="0">
                  <a:solidFill>
                    <a:schemeClr val="tx1"/>
                  </a:solidFill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6" y="2274600"/>
                <a:ext cx="8829880" cy="2088232"/>
              </a:xfrm>
              <a:prstGeom prst="rect">
                <a:avLst/>
              </a:prstGeom>
              <a:blipFill rotWithShape="1">
                <a:blip r:embed="rId4"/>
                <a:stretch>
                  <a:fillRect l="-1035" b="-1744"/>
                </a:stretch>
              </a:blipFill>
              <a:ln w="635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Скругленный прямоугольник 38"/>
          <p:cNvSpPr/>
          <p:nvPr/>
        </p:nvSpPr>
        <p:spPr>
          <a:xfrm>
            <a:off x="7365046" y="2112600"/>
            <a:ext cx="16046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решение</a:t>
            </a:r>
            <a:endParaRPr lang="ru-RU" sz="2400" dirty="0">
              <a:solidFill>
                <a:srgbClr val="066C45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284472"/>
            <a:ext cx="3533550" cy="2123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235593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Домашнее задание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Подведение итогов, рефлексия,  домашнее задание.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929" y="4725144"/>
            <a:ext cx="2190750" cy="95250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82786" y="692696"/>
            <a:ext cx="87106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задачах на работу речь идёт, как правило, о какой-то деятельности. Трубы заполняют бассейн, комбайнёры убирают урожай, строители строят дом и так далее. Любая может быть деятельность. Иногда и не очень похожая на работу...</a:t>
            </a: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00496" y="2383604"/>
            <a:ext cx="50264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66C45"/>
                </a:solidFill>
              </a:rPr>
              <a:t>Известно, что к бассейну подведены две трубы. Через одну из них бассейн наполняется за 4 ч, а через другую – за 3 ч.</a:t>
            </a:r>
          </a:p>
          <a:p>
            <a:r>
              <a:rPr lang="ru-RU" sz="2400" dirty="0" smtClean="0">
                <a:solidFill>
                  <a:srgbClr val="066C45"/>
                </a:solidFill>
                <a:effectLst/>
              </a:rPr>
              <a:t>Используя эти данные, составьте задачу на совместную работу и решите ее. </a:t>
            </a:r>
          </a:p>
          <a:p>
            <a:endParaRPr lang="ru-RU" sz="2400" dirty="0" smtClean="0">
              <a:solidFill>
                <a:srgbClr val="066C45"/>
              </a:solidFill>
            </a:endParaRPr>
          </a:p>
          <a:p>
            <a:r>
              <a:rPr lang="ru-RU" sz="2400" dirty="0" smtClean="0">
                <a:solidFill>
                  <a:srgbClr val="C00000"/>
                </a:solidFill>
                <a:effectLst/>
              </a:rPr>
              <a:t>Получите 5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571744"/>
            <a:ext cx="3140129" cy="23574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13362789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7961</TotalTime>
  <Words>173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ДЕЙСТВИЯ С ДРОБЯМИ</vt:lpstr>
      <vt:lpstr>Решаем знакомую задачу (повторим)</vt:lpstr>
      <vt:lpstr>Задачи на совместную работу</vt:lpstr>
      <vt:lpstr>Задачи на совместную работу</vt:lpstr>
      <vt:lpstr>Задачи на совместную работу</vt:lpstr>
      <vt:lpstr>Задачи на совместную работу (продвинутым)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Мой</cp:lastModifiedBy>
  <cp:revision>1089</cp:revision>
  <dcterms:created xsi:type="dcterms:W3CDTF">2015-06-18T09:54:57Z</dcterms:created>
  <dcterms:modified xsi:type="dcterms:W3CDTF">2020-04-09T22:18:21Z</dcterms:modified>
</cp:coreProperties>
</file>