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325" r:id="rId3"/>
    <p:sldId id="326" r:id="rId4"/>
    <p:sldId id="328" r:id="rId5"/>
    <p:sldId id="329" r:id="rId6"/>
    <p:sldId id="337" r:id="rId7"/>
    <p:sldId id="338" r:id="rId8"/>
    <p:sldId id="340" r:id="rId9"/>
    <p:sldId id="341" r:id="rId10"/>
    <p:sldId id="345" r:id="rId11"/>
    <p:sldId id="342" r:id="rId12"/>
    <p:sldId id="264" r:id="rId13"/>
    <p:sldId id="316" r:id="rId14"/>
    <p:sldId id="266" r:id="rId15"/>
    <p:sldId id="307" r:id="rId16"/>
    <p:sldId id="314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800080"/>
    <a:srgbClr val="FFFF99"/>
    <a:srgbClr val="009999"/>
    <a:srgbClr val="660066"/>
    <a:srgbClr val="AC6910"/>
    <a:srgbClr val="A86914"/>
    <a:srgbClr val="7E6126"/>
    <a:srgbClr val="FF990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5616" autoAdjust="0"/>
    <p:restoredTop sz="94444" autoAdjust="0"/>
  </p:normalViewPr>
  <p:slideViewPr>
    <p:cSldViewPr snapToGrid="0">
      <p:cViewPr>
        <p:scale>
          <a:sx n="66" d="100"/>
          <a:sy n="66" d="100"/>
        </p:scale>
        <p:origin x="-118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3.wmf"/><Relationship Id="rId1" Type="http://schemas.openxmlformats.org/officeDocument/2006/relationships/image" Target="../media/image9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87DCD9-F98D-4D75-8153-AAAEF8C338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37413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B6C62-51F3-473E-91AC-8D793D6C1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9F739-2107-478B-9A61-939055A754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B1F7C-7C04-4786-B01C-5E874E7F8E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CB92D-7991-4D7B-9F1C-3CE64B8425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E35A4-DCE9-4D2E-8C15-01CB990CD9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A5192-DABD-44F4-A802-027599B67C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8D86F-4C22-4EBB-824C-922772F114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813BA-DB14-4EC7-935A-C2B8AF4A58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2DFC1-297F-461D-BFFC-7E1A9DF3FE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A0ED2-D108-41FF-AF46-9E839DDFE4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2BCAA-6E25-4B05-A971-BAEC8C5E53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CC9DD-7B32-4CCE-A7DC-06F3ED55A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0CD88-01D6-4641-BA21-9393FD0CE1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>
                <a:alpha val="60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87675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ru-RU"/>
              <a:t>ПИРАМИДА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8400" y="602773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AF8A744B-B249-452B-AD37-84D541D801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339975" y="3517900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endParaRPr lang="ru-RU" sz="4000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1516063" y="1736725"/>
            <a:ext cx="6615112" cy="925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0099"/>
                </a:solidFill>
                <a:effectLst>
                  <a:outerShdw dist="107763" dir="13500000" algn="ctr" rotWithShape="0">
                    <a:srgbClr val="868686">
                      <a:alpha val="50000"/>
                    </a:srgbClr>
                  </a:outerShdw>
                </a:effectLst>
                <a:latin typeface="Bookman Old Style" pitchFamily="18" charset="0"/>
                <a:ea typeface="Arial Unicode MS"/>
                <a:cs typeface="Arial Unicode MS"/>
              </a:rPr>
              <a:t>УСЕЧЁННАЯ ПИРАМИДА</a:t>
            </a:r>
          </a:p>
        </p:txBody>
      </p:sp>
      <p:pic>
        <p:nvPicPr>
          <p:cNvPr id="25602" name="Picture 2" descr="http://1.bp.blogspot.com/-R1EVkPgns3g/VM1taGNqUTI/AAAAAAAABs8/FbL9JuoAh6U/s1600/1294785236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722" y="3556000"/>
            <a:ext cx="3657278" cy="3302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572000" y="740229"/>
            <a:ext cx="3497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09.04.2020</a:t>
            </a: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55" decel="10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155" decel="100000"/>
                                        <p:tgtEl>
                                          <p:spTgt spid="205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155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155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5600" y="1291051"/>
            <a:ext cx="3184526" cy="2420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50440" y="1262743"/>
            <a:ext cx="2936323" cy="2458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6"/>
          <p:cNvPicPr>
            <a:picLocks noChangeAspect="1" noChangeArrowheads="1"/>
          </p:cNvPicPr>
          <p:nvPr/>
        </p:nvPicPr>
        <p:blipFill>
          <a:blip r:embed="rId4" cstate="print"/>
          <a:srcRect r="362"/>
          <a:stretch>
            <a:fillRect/>
          </a:stretch>
        </p:blipFill>
        <p:spPr bwMode="auto">
          <a:xfrm>
            <a:off x="4077834" y="3732666"/>
            <a:ext cx="2817166" cy="285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7"/>
          <p:cNvPicPr>
            <a:picLocks noChangeAspect="1" noChangeArrowheads="1"/>
          </p:cNvPicPr>
          <p:nvPr/>
        </p:nvPicPr>
        <p:blipFill>
          <a:blip r:embed="rId5" cstate="print"/>
          <a:srcRect l="1479" t="28610"/>
          <a:stretch>
            <a:fillRect/>
          </a:stretch>
        </p:blipFill>
        <p:spPr bwMode="auto">
          <a:xfrm>
            <a:off x="565377" y="3824288"/>
            <a:ext cx="3015902" cy="2837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Rectangle 9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j-ea"/>
                <a:cs typeface="+mj-cs"/>
              </a:rPr>
              <a:t>УСЕЧЕННЫЕ ПИРАМИДЫ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915" name="Freeform 51"/>
          <p:cNvSpPr>
            <a:spLocks/>
          </p:cNvSpPr>
          <p:nvPr/>
        </p:nvSpPr>
        <p:spPr bwMode="auto">
          <a:xfrm>
            <a:off x="1447800" y="2489200"/>
            <a:ext cx="3276600" cy="3073400"/>
          </a:xfrm>
          <a:custGeom>
            <a:avLst/>
            <a:gdLst/>
            <a:ahLst/>
            <a:cxnLst>
              <a:cxn ang="0">
                <a:pos x="0" y="1552"/>
              </a:cxn>
              <a:cxn ang="0">
                <a:pos x="960" y="1936"/>
              </a:cxn>
              <a:cxn ang="0">
                <a:pos x="2064" y="1504"/>
              </a:cxn>
              <a:cxn ang="0">
                <a:pos x="1632" y="208"/>
              </a:cxn>
              <a:cxn ang="0">
                <a:pos x="1360" y="0"/>
              </a:cxn>
              <a:cxn ang="0">
                <a:pos x="1104" y="16"/>
              </a:cxn>
              <a:cxn ang="0">
                <a:pos x="864" y="208"/>
              </a:cxn>
              <a:cxn ang="0">
                <a:pos x="0" y="1552"/>
              </a:cxn>
            </a:cxnLst>
            <a:rect l="0" t="0" r="r" b="b"/>
            <a:pathLst>
              <a:path w="2064" h="1936">
                <a:moveTo>
                  <a:pt x="0" y="1552"/>
                </a:moveTo>
                <a:lnTo>
                  <a:pt x="960" y="1936"/>
                </a:lnTo>
                <a:lnTo>
                  <a:pt x="2064" y="1504"/>
                </a:lnTo>
                <a:lnTo>
                  <a:pt x="1632" y="208"/>
                </a:lnTo>
                <a:lnTo>
                  <a:pt x="1360" y="0"/>
                </a:lnTo>
                <a:lnTo>
                  <a:pt x="1104" y="16"/>
                </a:lnTo>
                <a:lnTo>
                  <a:pt x="864" y="208"/>
                </a:lnTo>
                <a:lnTo>
                  <a:pt x="0" y="1552"/>
                </a:lnTo>
                <a:close/>
              </a:path>
            </a:pathLst>
          </a:custGeom>
          <a:solidFill>
            <a:srgbClr val="0099FF">
              <a:alpha val="35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4458" y="3831771"/>
            <a:ext cx="5036456" cy="1944916"/>
            <a:chOff x="96" y="2400"/>
            <a:chExt cx="3840" cy="1200"/>
          </a:xfrm>
          <a:solidFill>
            <a:srgbClr val="009999">
              <a:alpha val="25000"/>
            </a:srgbClr>
          </a:solidFill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96" y="2400"/>
              <a:ext cx="3840" cy="1200"/>
              <a:chOff x="336" y="2024"/>
              <a:chExt cx="4280" cy="1152"/>
            </a:xfrm>
            <a:grpFill/>
          </p:grpSpPr>
          <p:sp>
            <p:nvSpPr>
              <p:cNvPr id="548868" name="Freeform 4"/>
              <p:cNvSpPr>
                <a:spLocks/>
              </p:cNvSpPr>
              <p:nvPr/>
            </p:nvSpPr>
            <p:spPr bwMode="auto">
              <a:xfrm>
                <a:off x="336" y="2040"/>
                <a:ext cx="4280" cy="1136"/>
              </a:xfrm>
              <a:custGeom>
                <a:avLst/>
                <a:gdLst/>
                <a:ahLst/>
                <a:cxnLst>
                  <a:cxn ang="0">
                    <a:pos x="0" y="1088"/>
                  </a:cxn>
                  <a:cxn ang="0">
                    <a:pos x="904" y="80"/>
                  </a:cxn>
                  <a:cxn ang="0">
                    <a:pos x="4280" y="0"/>
                  </a:cxn>
                  <a:cxn ang="0">
                    <a:pos x="3432" y="1088"/>
                  </a:cxn>
                  <a:cxn ang="0">
                    <a:pos x="6" y="1091"/>
                  </a:cxn>
                  <a:cxn ang="0">
                    <a:pos x="6" y="1123"/>
                  </a:cxn>
                  <a:cxn ang="0">
                    <a:pos x="3448" y="1120"/>
                  </a:cxn>
                  <a:cxn ang="0">
                    <a:pos x="3448" y="1136"/>
                  </a:cxn>
                  <a:cxn ang="0">
                    <a:pos x="3464" y="1104"/>
                  </a:cxn>
                  <a:cxn ang="0">
                    <a:pos x="3448" y="1104"/>
                  </a:cxn>
                  <a:cxn ang="0">
                    <a:pos x="4264" y="48"/>
                  </a:cxn>
                  <a:cxn ang="0">
                    <a:pos x="4264" y="48"/>
                  </a:cxn>
                  <a:cxn ang="0">
                    <a:pos x="3448" y="1088"/>
                  </a:cxn>
                  <a:cxn ang="0">
                    <a:pos x="6" y="1091"/>
                  </a:cxn>
                </a:cxnLst>
                <a:rect l="0" t="0" r="r" b="b"/>
                <a:pathLst>
                  <a:path w="4280" h="1136">
                    <a:moveTo>
                      <a:pt x="0" y="1088"/>
                    </a:moveTo>
                    <a:lnTo>
                      <a:pt x="904" y="80"/>
                    </a:lnTo>
                    <a:lnTo>
                      <a:pt x="4280" y="0"/>
                    </a:lnTo>
                    <a:lnTo>
                      <a:pt x="3432" y="1088"/>
                    </a:lnTo>
                    <a:lnTo>
                      <a:pt x="6" y="1091"/>
                    </a:lnTo>
                    <a:lnTo>
                      <a:pt x="6" y="1123"/>
                    </a:lnTo>
                    <a:lnTo>
                      <a:pt x="3448" y="1120"/>
                    </a:lnTo>
                    <a:lnTo>
                      <a:pt x="3448" y="1136"/>
                    </a:lnTo>
                    <a:lnTo>
                      <a:pt x="3464" y="1104"/>
                    </a:lnTo>
                    <a:lnTo>
                      <a:pt x="3448" y="1104"/>
                    </a:lnTo>
                    <a:lnTo>
                      <a:pt x="4264" y="48"/>
                    </a:lnTo>
                    <a:lnTo>
                      <a:pt x="4264" y="48"/>
                    </a:lnTo>
                    <a:lnTo>
                      <a:pt x="3448" y="1088"/>
                    </a:lnTo>
                    <a:lnTo>
                      <a:pt x="6" y="1091"/>
                    </a:ln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869" name="Freeform 5"/>
              <p:cNvSpPr>
                <a:spLocks/>
              </p:cNvSpPr>
              <p:nvPr/>
            </p:nvSpPr>
            <p:spPr bwMode="auto">
              <a:xfrm>
                <a:off x="3768" y="2024"/>
                <a:ext cx="848" cy="1138"/>
              </a:xfrm>
              <a:custGeom>
                <a:avLst/>
                <a:gdLst/>
                <a:ahLst/>
                <a:cxnLst>
                  <a:cxn ang="0">
                    <a:pos x="848" y="0"/>
                  </a:cxn>
                  <a:cxn ang="0">
                    <a:pos x="848" y="64"/>
                  </a:cxn>
                  <a:cxn ang="0">
                    <a:pos x="12" y="1138"/>
                  </a:cxn>
                  <a:cxn ang="0">
                    <a:pos x="0" y="1090"/>
                  </a:cxn>
                  <a:cxn ang="0">
                    <a:pos x="848" y="0"/>
                  </a:cxn>
                </a:cxnLst>
                <a:rect l="0" t="0" r="r" b="b"/>
                <a:pathLst>
                  <a:path w="848" h="1138">
                    <a:moveTo>
                      <a:pt x="848" y="0"/>
                    </a:moveTo>
                    <a:lnTo>
                      <a:pt x="848" y="64"/>
                    </a:lnTo>
                    <a:lnTo>
                      <a:pt x="12" y="1138"/>
                    </a:lnTo>
                    <a:lnTo>
                      <a:pt x="0" y="1090"/>
                    </a:lnTo>
                    <a:lnTo>
                      <a:pt x="848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870" name="Freeform 6"/>
              <p:cNvSpPr>
                <a:spLocks/>
              </p:cNvSpPr>
              <p:nvPr/>
            </p:nvSpPr>
            <p:spPr bwMode="auto">
              <a:xfrm>
                <a:off x="336" y="3109"/>
                <a:ext cx="3444" cy="59"/>
              </a:xfrm>
              <a:custGeom>
                <a:avLst/>
                <a:gdLst/>
                <a:ahLst/>
                <a:cxnLst>
                  <a:cxn ang="0">
                    <a:pos x="6" y="22"/>
                  </a:cxn>
                  <a:cxn ang="0">
                    <a:pos x="3432" y="5"/>
                  </a:cxn>
                  <a:cxn ang="0">
                    <a:pos x="3444" y="53"/>
                  </a:cxn>
                  <a:cxn ang="0">
                    <a:pos x="0" y="59"/>
                  </a:cxn>
                  <a:cxn ang="0">
                    <a:pos x="6" y="22"/>
                  </a:cxn>
                </a:cxnLst>
                <a:rect l="0" t="0" r="r" b="b"/>
                <a:pathLst>
                  <a:path w="3444" h="59">
                    <a:moveTo>
                      <a:pt x="6" y="22"/>
                    </a:moveTo>
                    <a:cubicBezTo>
                      <a:pt x="2207" y="27"/>
                      <a:pt x="2859" y="0"/>
                      <a:pt x="3432" y="5"/>
                    </a:cubicBezTo>
                    <a:lnTo>
                      <a:pt x="3444" y="53"/>
                    </a:lnTo>
                    <a:lnTo>
                      <a:pt x="0" y="59"/>
                    </a:lnTo>
                    <a:lnTo>
                      <a:pt x="6" y="22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548871" name="Object 7"/>
            <p:cNvGraphicFramePr>
              <a:graphicFrameLocks noChangeAspect="1"/>
            </p:cNvGraphicFramePr>
            <p:nvPr/>
          </p:nvGraphicFramePr>
          <p:xfrm>
            <a:off x="3408" y="2448"/>
            <a:ext cx="264" cy="352"/>
          </p:xfrm>
          <a:graphic>
            <a:graphicData uri="http://schemas.openxmlformats.org/presentationml/2006/ole">
              <p:oleObj spid="_x0000_s72706" name="Формула" r:id="rId3" imgW="152280" imgH="203040" progId="Equation.3">
                <p:embed/>
              </p:oleObj>
            </a:graphicData>
          </a:graphic>
        </p:graphicFrame>
      </p:grpSp>
      <p:sp>
        <p:nvSpPr>
          <p:cNvPr id="548872" name="Freeform 8"/>
          <p:cNvSpPr>
            <a:spLocks/>
          </p:cNvSpPr>
          <p:nvPr/>
        </p:nvSpPr>
        <p:spPr bwMode="auto">
          <a:xfrm>
            <a:off x="1447800" y="4114800"/>
            <a:ext cx="3308350" cy="1447800"/>
          </a:xfrm>
          <a:custGeom>
            <a:avLst/>
            <a:gdLst/>
            <a:ahLst/>
            <a:cxnLst>
              <a:cxn ang="0">
                <a:pos x="0" y="524"/>
              </a:cxn>
              <a:cxn ang="0">
                <a:pos x="664" y="32"/>
              </a:cxn>
              <a:cxn ang="0">
                <a:pos x="1392" y="0"/>
              </a:cxn>
              <a:cxn ang="0">
                <a:pos x="2084" y="488"/>
              </a:cxn>
              <a:cxn ang="0">
                <a:pos x="960" y="912"/>
              </a:cxn>
              <a:cxn ang="0">
                <a:pos x="0" y="528"/>
              </a:cxn>
            </a:cxnLst>
            <a:rect l="0" t="0" r="r" b="b"/>
            <a:pathLst>
              <a:path w="2084" h="912">
                <a:moveTo>
                  <a:pt x="0" y="524"/>
                </a:moveTo>
                <a:lnTo>
                  <a:pt x="664" y="32"/>
                </a:lnTo>
                <a:lnTo>
                  <a:pt x="1392" y="0"/>
                </a:lnTo>
                <a:lnTo>
                  <a:pt x="2084" y="488"/>
                </a:lnTo>
                <a:lnTo>
                  <a:pt x="960" y="912"/>
                </a:lnTo>
                <a:lnTo>
                  <a:pt x="0" y="528"/>
                </a:lnTo>
              </a:path>
            </a:pathLst>
          </a:custGeom>
          <a:solidFill>
            <a:srgbClr val="33CC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3" name="Freeform 9"/>
          <p:cNvSpPr>
            <a:spLocks/>
          </p:cNvSpPr>
          <p:nvPr/>
        </p:nvSpPr>
        <p:spPr bwMode="auto">
          <a:xfrm>
            <a:off x="1447800" y="2794000"/>
            <a:ext cx="1384300" cy="2159000"/>
          </a:xfrm>
          <a:custGeom>
            <a:avLst/>
            <a:gdLst/>
            <a:ahLst/>
            <a:cxnLst>
              <a:cxn ang="0">
                <a:pos x="872" y="0"/>
              </a:cxn>
              <a:cxn ang="0">
                <a:pos x="0" y="1360"/>
              </a:cxn>
            </a:cxnLst>
            <a:rect l="0" t="0" r="r" b="b"/>
            <a:pathLst>
              <a:path w="872" h="1360">
                <a:moveTo>
                  <a:pt x="872" y="0"/>
                </a:moveTo>
                <a:lnTo>
                  <a:pt x="0" y="136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4" name="Freeform 10"/>
          <p:cNvSpPr>
            <a:spLocks/>
          </p:cNvSpPr>
          <p:nvPr/>
        </p:nvSpPr>
        <p:spPr bwMode="auto">
          <a:xfrm>
            <a:off x="4051300" y="2819400"/>
            <a:ext cx="704850" cy="2076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44" y="1308"/>
              </a:cxn>
            </a:cxnLst>
            <a:rect l="0" t="0" r="r" b="b"/>
            <a:pathLst>
              <a:path w="444" h="1308">
                <a:moveTo>
                  <a:pt x="0" y="0"/>
                </a:moveTo>
                <a:lnTo>
                  <a:pt x="444" y="130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5" name="Freeform 11"/>
          <p:cNvSpPr>
            <a:spLocks/>
          </p:cNvSpPr>
          <p:nvPr/>
        </p:nvSpPr>
        <p:spPr bwMode="auto">
          <a:xfrm>
            <a:off x="3644900" y="2489200"/>
            <a:ext cx="14288" cy="162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024"/>
              </a:cxn>
            </a:cxnLst>
            <a:rect l="0" t="0" r="r" b="b"/>
            <a:pathLst>
              <a:path w="9" h="1024">
                <a:moveTo>
                  <a:pt x="0" y="0"/>
                </a:moveTo>
                <a:lnTo>
                  <a:pt x="9" y="1024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6" name="Freeform 12"/>
          <p:cNvSpPr>
            <a:spLocks/>
          </p:cNvSpPr>
          <p:nvPr/>
        </p:nvSpPr>
        <p:spPr bwMode="auto">
          <a:xfrm>
            <a:off x="2451100" y="2590800"/>
            <a:ext cx="711200" cy="1574800"/>
          </a:xfrm>
          <a:custGeom>
            <a:avLst/>
            <a:gdLst/>
            <a:ahLst/>
            <a:cxnLst>
              <a:cxn ang="0">
                <a:pos x="448" y="0"/>
              </a:cxn>
              <a:cxn ang="0">
                <a:pos x="0" y="992"/>
              </a:cxn>
            </a:cxnLst>
            <a:rect l="0" t="0" r="r" b="b"/>
            <a:pathLst>
              <a:path w="448" h="992">
                <a:moveTo>
                  <a:pt x="448" y="0"/>
                </a:moveTo>
                <a:lnTo>
                  <a:pt x="0" y="992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7" name="Freeform 13"/>
          <p:cNvSpPr>
            <a:spLocks/>
          </p:cNvSpPr>
          <p:nvPr/>
        </p:nvSpPr>
        <p:spPr bwMode="auto">
          <a:xfrm>
            <a:off x="1422400" y="4114800"/>
            <a:ext cx="3340100" cy="834571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648" y="32"/>
              </a:cxn>
              <a:cxn ang="0">
                <a:pos x="1392" y="0"/>
              </a:cxn>
              <a:cxn ang="0">
                <a:pos x="2088" y="496"/>
              </a:cxn>
            </a:cxnLst>
            <a:rect l="0" t="0" r="r" b="b"/>
            <a:pathLst>
              <a:path w="2088" h="528">
                <a:moveTo>
                  <a:pt x="0" y="528"/>
                </a:moveTo>
                <a:lnTo>
                  <a:pt x="648" y="32"/>
                </a:lnTo>
                <a:lnTo>
                  <a:pt x="1392" y="0"/>
                </a:lnTo>
                <a:lnTo>
                  <a:pt x="2088" y="496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8" name="Freeform 14"/>
          <p:cNvSpPr>
            <a:spLocks/>
          </p:cNvSpPr>
          <p:nvPr/>
        </p:nvSpPr>
        <p:spPr bwMode="auto">
          <a:xfrm>
            <a:off x="2971800" y="2971800"/>
            <a:ext cx="419100" cy="2590800"/>
          </a:xfrm>
          <a:custGeom>
            <a:avLst/>
            <a:gdLst/>
            <a:ahLst/>
            <a:cxnLst>
              <a:cxn ang="0">
                <a:pos x="264" y="0"/>
              </a:cxn>
              <a:cxn ang="0">
                <a:pos x="0" y="1632"/>
              </a:cxn>
            </a:cxnLst>
            <a:rect l="0" t="0" r="r" b="b"/>
            <a:pathLst>
              <a:path w="264" h="1632">
                <a:moveTo>
                  <a:pt x="264" y="0"/>
                </a:moveTo>
                <a:lnTo>
                  <a:pt x="0" y="163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9" name="Freeform 15"/>
          <p:cNvSpPr>
            <a:spLocks/>
          </p:cNvSpPr>
          <p:nvPr/>
        </p:nvSpPr>
        <p:spPr bwMode="auto">
          <a:xfrm>
            <a:off x="1447800" y="4895850"/>
            <a:ext cx="3302000" cy="666750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60" y="420"/>
              </a:cxn>
              <a:cxn ang="0">
                <a:pos x="2080" y="0"/>
              </a:cxn>
            </a:cxnLst>
            <a:rect l="0" t="0" r="r" b="b"/>
            <a:pathLst>
              <a:path w="2080" h="420">
                <a:moveTo>
                  <a:pt x="0" y="36"/>
                </a:moveTo>
                <a:lnTo>
                  <a:pt x="960" y="420"/>
                </a:lnTo>
                <a:lnTo>
                  <a:pt x="208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80" name="Text Box 16"/>
          <p:cNvSpPr txBox="1">
            <a:spLocks noChangeArrowheads="1"/>
          </p:cNvSpPr>
          <p:nvPr/>
        </p:nvSpPr>
        <p:spPr bwMode="auto">
          <a:xfrm>
            <a:off x="990600" y="47244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1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1" name="Text Box 17"/>
          <p:cNvSpPr txBox="1">
            <a:spLocks noChangeArrowheads="1"/>
          </p:cNvSpPr>
          <p:nvPr/>
        </p:nvSpPr>
        <p:spPr bwMode="auto">
          <a:xfrm>
            <a:off x="2547938" y="5410200"/>
            <a:ext cx="542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2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2" name="Text Box 18"/>
          <p:cNvSpPr txBox="1">
            <a:spLocks noChangeArrowheads="1"/>
          </p:cNvSpPr>
          <p:nvPr/>
        </p:nvSpPr>
        <p:spPr bwMode="auto">
          <a:xfrm>
            <a:off x="2057400" y="37338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n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4" name="Text Box 20"/>
          <p:cNvSpPr txBox="1">
            <a:spLocks noChangeArrowheads="1"/>
          </p:cNvSpPr>
          <p:nvPr/>
        </p:nvSpPr>
        <p:spPr bwMode="auto">
          <a:xfrm>
            <a:off x="4572000" y="48006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3</a:t>
            </a:r>
            <a:endParaRPr lang="ru-RU" sz="2400" b="1" i="1" dirty="0">
              <a:latin typeface="Bookman Old Style" pitchFamily="18" charset="0"/>
            </a:endParaRPr>
          </a:p>
        </p:txBody>
      </p:sp>
      <p:graphicFrame>
        <p:nvGraphicFramePr>
          <p:cNvPr id="548886" name="Object 2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72707" name="Формула" r:id="rId4" imgW="114151" imgH="215619" progId="Equation.3">
              <p:embed/>
            </p:oleObj>
          </a:graphicData>
        </a:graphic>
      </p:graphicFrame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3200403" y="2514600"/>
            <a:ext cx="584201" cy="2519363"/>
            <a:chOff x="2016" y="1584"/>
            <a:chExt cx="368" cy="1587"/>
          </a:xfrm>
        </p:grpSpPr>
        <p:sp>
          <p:nvSpPr>
            <p:cNvPr id="548883" name="Text Box 19"/>
            <p:cNvSpPr txBox="1">
              <a:spLocks noChangeArrowheads="1"/>
            </p:cNvSpPr>
            <p:nvPr/>
          </p:nvSpPr>
          <p:spPr bwMode="auto">
            <a:xfrm>
              <a:off x="2016" y="1584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/>
                <a:t>Р</a:t>
              </a:r>
            </a:p>
          </p:txBody>
        </p:sp>
        <p:grpSp>
          <p:nvGrpSpPr>
            <p:cNvPr id="5" name="Group 45"/>
            <p:cNvGrpSpPr>
              <a:grpSpLocks/>
            </p:cNvGrpSpPr>
            <p:nvPr/>
          </p:nvGrpSpPr>
          <p:grpSpPr bwMode="auto">
            <a:xfrm>
              <a:off x="2112" y="1727"/>
              <a:ext cx="272" cy="1444"/>
              <a:chOff x="2160" y="1727"/>
              <a:chExt cx="272" cy="1444"/>
            </a:xfrm>
          </p:grpSpPr>
          <p:sp>
            <p:nvSpPr>
              <p:cNvPr id="548892" name="Freeform 28"/>
              <p:cNvSpPr>
                <a:spLocks/>
              </p:cNvSpPr>
              <p:nvPr/>
            </p:nvSpPr>
            <p:spPr bwMode="auto">
              <a:xfrm>
                <a:off x="2232" y="1760"/>
                <a:ext cx="48" cy="110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1104"/>
                  </a:cxn>
                </a:cxnLst>
                <a:rect l="0" t="0" r="r" b="b"/>
                <a:pathLst>
                  <a:path w="48" h="1104">
                    <a:moveTo>
                      <a:pt x="48" y="0"/>
                    </a:moveTo>
                    <a:lnTo>
                      <a:pt x="0" y="110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893" name="Oval 29"/>
              <p:cNvSpPr>
                <a:spLocks noChangeArrowheads="1"/>
              </p:cNvSpPr>
              <p:nvPr/>
            </p:nvSpPr>
            <p:spPr bwMode="auto">
              <a:xfrm>
                <a:off x="2256" y="1727"/>
                <a:ext cx="48" cy="49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8894" name="Oval 30"/>
              <p:cNvSpPr>
                <a:spLocks noChangeArrowheads="1"/>
              </p:cNvSpPr>
              <p:nvPr/>
            </p:nvSpPr>
            <p:spPr bwMode="auto">
              <a:xfrm>
                <a:off x="2208" y="2879"/>
                <a:ext cx="48" cy="49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8895" name="Text Box 31"/>
              <p:cNvSpPr txBox="1">
                <a:spLocks noChangeArrowheads="1"/>
              </p:cNvSpPr>
              <p:nvPr/>
            </p:nvSpPr>
            <p:spPr bwMode="auto">
              <a:xfrm>
                <a:off x="2160" y="2880"/>
                <a:ext cx="27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>
                    <a:latin typeface="Bookman Old Style" pitchFamily="18" charset="0"/>
                  </a:rPr>
                  <a:t>Н</a:t>
                </a:r>
              </a:p>
            </p:txBody>
          </p:sp>
        </p:grpSp>
      </p:grp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2819400" y="2514600"/>
            <a:ext cx="1219200" cy="457200"/>
            <a:chOff x="1776" y="1584"/>
            <a:chExt cx="768" cy="288"/>
          </a:xfrm>
        </p:grpSpPr>
        <p:sp>
          <p:nvSpPr>
            <p:cNvPr id="548906" name="Freeform 42"/>
            <p:cNvSpPr>
              <a:spLocks/>
            </p:cNvSpPr>
            <p:nvPr/>
          </p:nvSpPr>
          <p:spPr bwMode="auto">
            <a:xfrm>
              <a:off x="1776" y="1776"/>
              <a:ext cx="768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768" y="0"/>
                </a:cxn>
              </a:cxnLst>
              <a:rect l="0" t="0" r="r" b="b"/>
              <a:pathLst>
                <a:path w="768" h="96">
                  <a:moveTo>
                    <a:pt x="0" y="0"/>
                  </a:moveTo>
                  <a:lnTo>
                    <a:pt x="384" y="96"/>
                  </a:lnTo>
                  <a:lnTo>
                    <a:pt x="76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8907" name="Freeform 43"/>
            <p:cNvSpPr>
              <a:spLocks/>
            </p:cNvSpPr>
            <p:nvPr/>
          </p:nvSpPr>
          <p:spPr bwMode="auto">
            <a:xfrm>
              <a:off x="1776" y="1584"/>
              <a:ext cx="768" cy="192"/>
            </a:xfrm>
            <a:custGeom>
              <a:avLst/>
              <a:gdLst/>
              <a:ahLst/>
              <a:cxnLst>
                <a:cxn ang="0">
                  <a:pos x="768" y="192"/>
                </a:cxn>
                <a:cxn ang="0">
                  <a:pos x="528" y="0"/>
                </a:cxn>
                <a:cxn ang="0">
                  <a:pos x="240" y="0"/>
                </a:cxn>
                <a:cxn ang="0">
                  <a:pos x="0" y="192"/>
                </a:cxn>
              </a:cxnLst>
              <a:rect l="0" t="0" r="r" b="b"/>
              <a:pathLst>
                <a:path w="768" h="192">
                  <a:moveTo>
                    <a:pt x="768" y="192"/>
                  </a:moveTo>
                  <a:lnTo>
                    <a:pt x="528" y="0"/>
                  </a:lnTo>
                  <a:lnTo>
                    <a:pt x="240" y="0"/>
                  </a:lnTo>
                  <a:lnTo>
                    <a:pt x="0" y="1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1204686" y="2061030"/>
            <a:ext cx="4383314" cy="1219200"/>
            <a:chOff x="96" y="2400"/>
            <a:chExt cx="3840" cy="1200"/>
          </a:xfrm>
          <a:solidFill>
            <a:srgbClr val="CC0099">
              <a:alpha val="17000"/>
            </a:srgbClr>
          </a:solidFill>
        </p:grpSpPr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96" y="2400"/>
              <a:ext cx="3840" cy="1200"/>
              <a:chOff x="336" y="2024"/>
              <a:chExt cx="4280" cy="1152"/>
            </a:xfrm>
            <a:grpFill/>
          </p:grpSpPr>
          <p:sp>
            <p:nvSpPr>
              <p:cNvPr id="548902" name="Freeform 38"/>
              <p:cNvSpPr>
                <a:spLocks/>
              </p:cNvSpPr>
              <p:nvPr/>
            </p:nvSpPr>
            <p:spPr bwMode="auto">
              <a:xfrm>
                <a:off x="336" y="2040"/>
                <a:ext cx="4280" cy="1136"/>
              </a:xfrm>
              <a:custGeom>
                <a:avLst/>
                <a:gdLst/>
                <a:ahLst/>
                <a:cxnLst>
                  <a:cxn ang="0">
                    <a:pos x="0" y="1088"/>
                  </a:cxn>
                  <a:cxn ang="0">
                    <a:pos x="904" y="80"/>
                  </a:cxn>
                  <a:cxn ang="0">
                    <a:pos x="4280" y="0"/>
                  </a:cxn>
                  <a:cxn ang="0">
                    <a:pos x="3432" y="1088"/>
                  </a:cxn>
                  <a:cxn ang="0">
                    <a:pos x="6" y="1091"/>
                  </a:cxn>
                  <a:cxn ang="0">
                    <a:pos x="6" y="1123"/>
                  </a:cxn>
                  <a:cxn ang="0">
                    <a:pos x="3448" y="1120"/>
                  </a:cxn>
                  <a:cxn ang="0">
                    <a:pos x="3448" y="1136"/>
                  </a:cxn>
                  <a:cxn ang="0">
                    <a:pos x="3464" y="1104"/>
                  </a:cxn>
                  <a:cxn ang="0">
                    <a:pos x="3448" y="1104"/>
                  </a:cxn>
                  <a:cxn ang="0">
                    <a:pos x="4264" y="48"/>
                  </a:cxn>
                  <a:cxn ang="0">
                    <a:pos x="4264" y="48"/>
                  </a:cxn>
                  <a:cxn ang="0">
                    <a:pos x="3448" y="1088"/>
                  </a:cxn>
                  <a:cxn ang="0">
                    <a:pos x="6" y="1091"/>
                  </a:cxn>
                </a:cxnLst>
                <a:rect l="0" t="0" r="r" b="b"/>
                <a:pathLst>
                  <a:path w="4280" h="1136">
                    <a:moveTo>
                      <a:pt x="0" y="1088"/>
                    </a:moveTo>
                    <a:lnTo>
                      <a:pt x="904" y="80"/>
                    </a:lnTo>
                    <a:lnTo>
                      <a:pt x="4280" y="0"/>
                    </a:lnTo>
                    <a:lnTo>
                      <a:pt x="3432" y="1088"/>
                    </a:lnTo>
                    <a:lnTo>
                      <a:pt x="6" y="1091"/>
                    </a:lnTo>
                    <a:lnTo>
                      <a:pt x="6" y="1123"/>
                    </a:lnTo>
                    <a:lnTo>
                      <a:pt x="3448" y="1120"/>
                    </a:lnTo>
                    <a:lnTo>
                      <a:pt x="3448" y="1136"/>
                    </a:lnTo>
                    <a:lnTo>
                      <a:pt x="3464" y="1104"/>
                    </a:lnTo>
                    <a:lnTo>
                      <a:pt x="3448" y="1104"/>
                    </a:lnTo>
                    <a:lnTo>
                      <a:pt x="4264" y="48"/>
                    </a:lnTo>
                    <a:lnTo>
                      <a:pt x="4264" y="48"/>
                    </a:lnTo>
                    <a:lnTo>
                      <a:pt x="3448" y="1088"/>
                    </a:lnTo>
                    <a:lnTo>
                      <a:pt x="6" y="1091"/>
                    </a:ln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903" name="Freeform 39"/>
              <p:cNvSpPr>
                <a:spLocks/>
              </p:cNvSpPr>
              <p:nvPr/>
            </p:nvSpPr>
            <p:spPr bwMode="auto">
              <a:xfrm>
                <a:off x="3768" y="2024"/>
                <a:ext cx="848" cy="1138"/>
              </a:xfrm>
              <a:custGeom>
                <a:avLst/>
                <a:gdLst/>
                <a:ahLst/>
                <a:cxnLst>
                  <a:cxn ang="0">
                    <a:pos x="848" y="0"/>
                  </a:cxn>
                  <a:cxn ang="0">
                    <a:pos x="848" y="64"/>
                  </a:cxn>
                  <a:cxn ang="0">
                    <a:pos x="12" y="1138"/>
                  </a:cxn>
                  <a:cxn ang="0">
                    <a:pos x="0" y="1090"/>
                  </a:cxn>
                  <a:cxn ang="0">
                    <a:pos x="848" y="0"/>
                  </a:cxn>
                </a:cxnLst>
                <a:rect l="0" t="0" r="r" b="b"/>
                <a:pathLst>
                  <a:path w="848" h="1138">
                    <a:moveTo>
                      <a:pt x="848" y="0"/>
                    </a:moveTo>
                    <a:lnTo>
                      <a:pt x="848" y="64"/>
                    </a:lnTo>
                    <a:lnTo>
                      <a:pt x="12" y="1138"/>
                    </a:lnTo>
                    <a:lnTo>
                      <a:pt x="0" y="1090"/>
                    </a:lnTo>
                    <a:lnTo>
                      <a:pt x="848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904" name="Freeform 40"/>
              <p:cNvSpPr>
                <a:spLocks/>
              </p:cNvSpPr>
              <p:nvPr/>
            </p:nvSpPr>
            <p:spPr bwMode="auto">
              <a:xfrm>
                <a:off x="336" y="3109"/>
                <a:ext cx="3444" cy="59"/>
              </a:xfrm>
              <a:custGeom>
                <a:avLst/>
                <a:gdLst/>
                <a:ahLst/>
                <a:cxnLst>
                  <a:cxn ang="0">
                    <a:pos x="6" y="22"/>
                  </a:cxn>
                  <a:cxn ang="0">
                    <a:pos x="3432" y="5"/>
                  </a:cxn>
                  <a:cxn ang="0">
                    <a:pos x="3444" y="53"/>
                  </a:cxn>
                  <a:cxn ang="0">
                    <a:pos x="0" y="59"/>
                  </a:cxn>
                  <a:cxn ang="0">
                    <a:pos x="6" y="22"/>
                  </a:cxn>
                </a:cxnLst>
                <a:rect l="0" t="0" r="r" b="b"/>
                <a:pathLst>
                  <a:path w="3444" h="59">
                    <a:moveTo>
                      <a:pt x="6" y="22"/>
                    </a:moveTo>
                    <a:cubicBezTo>
                      <a:pt x="2207" y="27"/>
                      <a:pt x="2859" y="0"/>
                      <a:pt x="3432" y="5"/>
                    </a:cubicBezTo>
                    <a:lnTo>
                      <a:pt x="3444" y="53"/>
                    </a:lnTo>
                    <a:lnTo>
                      <a:pt x="0" y="59"/>
                    </a:lnTo>
                    <a:lnTo>
                      <a:pt x="6" y="22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548905" name="Object 41"/>
            <p:cNvGraphicFramePr>
              <a:graphicFrameLocks noChangeAspect="1"/>
            </p:cNvGraphicFramePr>
            <p:nvPr/>
          </p:nvGraphicFramePr>
          <p:xfrm>
            <a:off x="3212" y="2496"/>
            <a:ext cx="460" cy="418"/>
          </p:xfrm>
          <a:graphic>
            <a:graphicData uri="http://schemas.openxmlformats.org/presentationml/2006/ole">
              <p:oleObj spid="_x0000_s72708" name="Формула" r:id="rId5" imgW="152280" imgH="139680" progId="Equation.3">
                <p:embed/>
              </p:oleObj>
            </a:graphicData>
          </a:graphic>
        </p:graphicFrame>
      </p:grp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2362201" y="2438401"/>
            <a:ext cx="2222501" cy="919163"/>
            <a:chOff x="1488" y="1536"/>
            <a:chExt cx="1400" cy="579"/>
          </a:xfrm>
        </p:grpSpPr>
        <p:sp>
          <p:nvSpPr>
            <p:cNvPr id="548917" name="Text Box 53"/>
            <p:cNvSpPr txBox="1">
              <a:spLocks noChangeArrowheads="1"/>
            </p:cNvSpPr>
            <p:nvPr/>
          </p:nvSpPr>
          <p:spPr bwMode="auto">
            <a:xfrm>
              <a:off x="1488" y="1536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1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8" name="Text Box 54"/>
            <p:cNvSpPr txBox="1">
              <a:spLocks noChangeArrowheads="1"/>
            </p:cNvSpPr>
            <p:nvPr/>
          </p:nvSpPr>
          <p:spPr bwMode="auto">
            <a:xfrm>
              <a:off x="1872" y="1824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2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9" name="Text Box 55"/>
            <p:cNvSpPr txBox="1">
              <a:spLocks noChangeArrowheads="1"/>
            </p:cNvSpPr>
            <p:nvPr/>
          </p:nvSpPr>
          <p:spPr bwMode="auto">
            <a:xfrm>
              <a:off x="2544" y="1632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3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</p:grpSp>
      <p:sp>
        <p:nvSpPr>
          <p:cNvPr id="70" name="Text Box 73"/>
          <p:cNvSpPr txBox="1">
            <a:spLocks noChangeArrowheads="1"/>
          </p:cNvSpPr>
          <p:nvPr/>
        </p:nvSpPr>
        <p:spPr bwMode="auto">
          <a:xfrm>
            <a:off x="5617029" y="842283"/>
            <a:ext cx="3526970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/>
              <a:t> 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Bookman Old Style" pitchFamily="18" charset="0"/>
              </a:rPr>
              <a:t>Рассмотрим </a:t>
            </a:r>
            <a:r>
              <a:rPr lang="ru-RU" sz="2000" dirty="0">
                <a:latin typeface="Bookman Old Style" pitchFamily="18" charset="0"/>
              </a:rPr>
              <a:t>четырехугольник </a:t>
            </a:r>
            <a:r>
              <a:rPr lang="ru-RU" sz="2000" dirty="0" smtClean="0">
                <a:latin typeface="Bookman Old Style" pitchFamily="18" charset="0"/>
              </a:rPr>
              <a:t>   А</a:t>
            </a:r>
            <a:r>
              <a:rPr lang="ru-RU" sz="1000" dirty="0" smtClean="0">
                <a:latin typeface="Bookman Old Style" pitchFamily="18" charset="0"/>
              </a:rPr>
              <a:t>1</a:t>
            </a:r>
            <a:r>
              <a:rPr lang="ru-RU" sz="2000" dirty="0" smtClean="0">
                <a:latin typeface="Bookman Old Style" pitchFamily="18" charset="0"/>
              </a:rPr>
              <a:t>В</a:t>
            </a:r>
            <a:r>
              <a:rPr lang="ru-RU" sz="1000" dirty="0" smtClean="0">
                <a:latin typeface="Bookman Old Style" pitchFamily="18" charset="0"/>
              </a:rPr>
              <a:t>1</a:t>
            </a:r>
            <a:r>
              <a:rPr lang="ru-RU" sz="2000" dirty="0" smtClean="0">
                <a:latin typeface="Bookman Old Style" pitchFamily="18" charset="0"/>
              </a:rPr>
              <a:t>В</a:t>
            </a:r>
            <a:r>
              <a:rPr lang="ru-RU" sz="1000" dirty="0" smtClean="0">
                <a:latin typeface="Bookman Old Style" pitchFamily="18" charset="0"/>
              </a:rPr>
              <a:t>2</a:t>
            </a:r>
            <a:r>
              <a:rPr lang="ru-RU" sz="2000" dirty="0" smtClean="0">
                <a:latin typeface="Bookman Old Style" pitchFamily="18" charset="0"/>
              </a:rPr>
              <a:t>А</a:t>
            </a:r>
            <a:r>
              <a:rPr lang="ru-RU" sz="1000" dirty="0" smtClean="0">
                <a:latin typeface="Bookman Old Style" pitchFamily="18" charset="0"/>
              </a:rPr>
              <a:t>2</a:t>
            </a:r>
            <a:r>
              <a:rPr lang="ru-RU" sz="2000" dirty="0">
                <a:latin typeface="Bookman Old Style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ru-RU" sz="2000" dirty="0" smtClean="0">
                <a:latin typeface="Bookman Old Style" pitchFamily="18" charset="0"/>
              </a:rPr>
              <a:t>1</a:t>
            </a:r>
            <a:r>
              <a:rPr lang="ru-RU" sz="2000" dirty="0">
                <a:latin typeface="Bookman Old Style" pitchFamily="18" charset="0"/>
              </a:rPr>
              <a:t>. </a:t>
            </a:r>
            <a:r>
              <a:rPr lang="el-GR" dirty="0" smtClean="0">
                <a:latin typeface="Bookman Old Style" pitchFamily="18" charset="0"/>
              </a:rPr>
              <a:t>α ║ β</a:t>
            </a:r>
            <a:endParaRPr lang="ru-RU" dirty="0">
              <a:latin typeface="Bookman Old Style" pitchFamily="18" charset="0"/>
            </a:endParaRPr>
          </a:p>
          <a:p>
            <a:pPr>
              <a:spcBef>
                <a:spcPct val="50000"/>
              </a:spcBef>
            </a:pPr>
            <a:r>
              <a:rPr lang="ru-RU" sz="2000" dirty="0" smtClean="0">
                <a:latin typeface="Bookman Old Style" pitchFamily="18" charset="0"/>
              </a:rPr>
              <a:t>(</a:t>
            </a:r>
            <a:r>
              <a:rPr lang="en-US" sz="2000" dirty="0" smtClean="0">
                <a:latin typeface="Bookman Old Style" pitchFamily="18" charset="0"/>
              </a:rPr>
              <a:t>S</a:t>
            </a:r>
            <a:r>
              <a:rPr lang="ru-RU" sz="2000" dirty="0" smtClean="0">
                <a:latin typeface="Bookman Old Style" pitchFamily="18" charset="0"/>
              </a:rPr>
              <a:t>А</a:t>
            </a:r>
            <a:r>
              <a:rPr lang="ru-RU" sz="2000" baseline="-25000" dirty="0" smtClean="0">
                <a:latin typeface="Bookman Old Style" pitchFamily="18" charset="0"/>
              </a:rPr>
              <a:t>2</a:t>
            </a:r>
            <a:r>
              <a:rPr lang="ru-RU" sz="2000" dirty="0" smtClean="0">
                <a:latin typeface="Bookman Old Style" pitchFamily="18" charset="0"/>
              </a:rPr>
              <a:t>А</a:t>
            </a:r>
            <a:r>
              <a:rPr lang="ru-RU" sz="2000" baseline="-25000" dirty="0" smtClean="0">
                <a:latin typeface="Bookman Old Style" pitchFamily="18" charset="0"/>
              </a:rPr>
              <a:t>3</a:t>
            </a:r>
            <a:r>
              <a:rPr lang="ru-RU" sz="2000" dirty="0">
                <a:latin typeface="Bookman Old Style" pitchFamily="18" charset="0"/>
              </a:rPr>
              <a:t>) </a:t>
            </a:r>
            <a:r>
              <a:rPr lang="ru-RU" sz="2000" dirty="0">
                <a:latin typeface="Bookman Old Style" pitchFamily="18" charset="0"/>
                <a:sym typeface="MT Extra" pitchFamily="18" charset="2"/>
              </a:rPr>
              <a:t>∩ </a:t>
            </a:r>
            <a:r>
              <a:rPr lang="el-GR" sz="2000" dirty="0" smtClean="0">
                <a:latin typeface="Bookman Old Style" pitchFamily="18" charset="0"/>
                <a:sym typeface="MT Extra" pitchFamily="18" charset="2"/>
              </a:rPr>
              <a:t>α</a:t>
            </a:r>
            <a:r>
              <a:rPr lang="en-US" sz="2000" dirty="0" smtClean="0">
                <a:latin typeface="Bookman Old Style" pitchFamily="18" charset="0"/>
                <a:sym typeface="MT Extra" pitchFamily="18" charset="2"/>
              </a:rPr>
              <a:t> 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=</a:t>
            </a:r>
            <a:r>
              <a:rPr lang="en-US" sz="2000" dirty="0" smtClean="0">
                <a:latin typeface="Bookman Old Style" pitchFamily="18" charset="0"/>
                <a:sym typeface="MT Extra" pitchFamily="18" charset="2"/>
              </a:rPr>
              <a:t> 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А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2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А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3 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      </a:t>
            </a:r>
          </a:p>
          <a:p>
            <a:pPr>
              <a:spcBef>
                <a:spcPct val="50000"/>
              </a:spcBef>
            </a:pP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(</a:t>
            </a:r>
            <a:r>
              <a:rPr lang="en-US" sz="2000" dirty="0" smtClean="0">
                <a:latin typeface="Bookman Old Style" pitchFamily="18" charset="0"/>
              </a:rPr>
              <a:t>S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А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2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А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3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) ∩ </a:t>
            </a:r>
            <a:r>
              <a:rPr lang="el-GR" sz="2000" dirty="0" smtClean="0">
                <a:latin typeface="Bookman Old Style" pitchFamily="18" charset="0"/>
                <a:sym typeface="MT Extra" pitchFamily="18" charset="2"/>
              </a:rPr>
              <a:t>β</a:t>
            </a:r>
            <a:r>
              <a:rPr lang="en-US" sz="2000" dirty="0" smtClean="0">
                <a:latin typeface="Bookman Old Style" pitchFamily="18" charset="0"/>
                <a:sym typeface="MT Extra" pitchFamily="18" charset="2"/>
              </a:rPr>
              <a:t> 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=</a:t>
            </a:r>
            <a:r>
              <a:rPr lang="en-US" sz="2000" dirty="0" smtClean="0">
                <a:latin typeface="Bookman Old Style" pitchFamily="18" charset="0"/>
                <a:sym typeface="MT Extra" pitchFamily="18" charset="2"/>
              </a:rPr>
              <a:t> 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В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2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В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ru-RU" sz="1600" dirty="0" smtClean="0">
                <a:latin typeface="Bookman Old Style" pitchFamily="18" charset="0"/>
                <a:sym typeface="MT Extra" pitchFamily="18" charset="2"/>
              </a:rPr>
              <a:t> 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Значит, А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2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А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3</a:t>
            </a:r>
            <a:r>
              <a:rPr lang="el-GR" sz="2000" dirty="0" smtClean="0">
                <a:latin typeface="Bookman Old Style" pitchFamily="18" charset="0"/>
              </a:rPr>
              <a:t> ║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 В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2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В</a:t>
            </a:r>
            <a:r>
              <a:rPr lang="ru-RU" sz="2000" baseline="-25000" dirty="0" smtClean="0">
                <a:latin typeface="Bookman Old Style" pitchFamily="18" charset="0"/>
                <a:sym typeface="MT Extra" pitchFamily="18" charset="2"/>
              </a:rPr>
              <a:t>3</a:t>
            </a:r>
            <a:endParaRPr lang="ru-RU" sz="2000" dirty="0">
              <a:latin typeface="Bookman Old Style" pitchFamily="18" charset="0"/>
              <a:sym typeface="MT Extra" pitchFamily="18" charset="2"/>
            </a:endParaRPr>
          </a:p>
          <a:p>
            <a:pPr>
              <a:spcBef>
                <a:spcPct val="50000"/>
              </a:spcBef>
              <a:buFont typeface="Symbol" pitchFamily="18" charset="2"/>
              <a:buChar char=" "/>
            </a:pPr>
            <a:r>
              <a:rPr lang="ru-RU" sz="2000" dirty="0">
                <a:latin typeface="Bookman Old Style" pitchFamily="18" charset="0"/>
                <a:sym typeface="MT Extra" pitchFamily="18" charset="2"/>
              </a:rPr>
              <a:t>     2. 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А</a:t>
            </a:r>
            <a:r>
              <a:rPr lang="ru-RU" sz="1000" dirty="0" smtClean="0">
                <a:latin typeface="Bookman Old Style" pitchFamily="18" charset="0"/>
                <a:sym typeface="MT Extra" pitchFamily="18" charset="2"/>
              </a:rPr>
              <a:t>2</a:t>
            </a:r>
            <a:r>
              <a:rPr lang="en-US" sz="2000" dirty="0" smtClean="0">
                <a:latin typeface="Bookman Old Style" pitchFamily="18" charset="0"/>
              </a:rPr>
              <a:t>S</a:t>
            </a:r>
            <a:r>
              <a:rPr lang="ru-RU" sz="1000" dirty="0" smtClean="0">
                <a:latin typeface="Bookman Old Style" pitchFamily="18" charset="0"/>
                <a:sym typeface="MT Extra" pitchFamily="18" charset="2"/>
              </a:rPr>
              <a:t>  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∩ А</a:t>
            </a:r>
            <a:r>
              <a:rPr lang="ru-RU" sz="1000" dirty="0" smtClean="0">
                <a:latin typeface="Bookman Old Style" pitchFamily="18" charset="0"/>
                <a:sym typeface="MT Extra" pitchFamily="18" charset="2"/>
              </a:rPr>
              <a:t>3</a:t>
            </a:r>
            <a:r>
              <a:rPr lang="en-US" sz="2000" dirty="0" smtClean="0">
                <a:latin typeface="Bookman Old Style" pitchFamily="18" charset="0"/>
              </a:rPr>
              <a:t>S 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=</a:t>
            </a:r>
            <a:r>
              <a:rPr lang="en-US" sz="2000" dirty="0" smtClean="0">
                <a:latin typeface="Bookman Old Style" pitchFamily="18" charset="0"/>
              </a:rPr>
              <a:t> S</a:t>
            </a:r>
            <a:r>
              <a:rPr lang="ru-RU" sz="2000" dirty="0" smtClean="0">
                <a:latin typeface="Bookman Old Style" pitchFamily="18" charset="0"/>
                <a:sym typeface="MT Extra" pitchFamily="18" charset="2"/>
              </a:rPr>
              <a:t>, </a:t>
            </a:r>
            <a:r>
              <a:rPr lang="ru-RU" sz="2000" dirty="0">
                <a:latin typeface="Bookman Old Style" pitchFamily="18" charset="0"/>
                <a:sym typeface="MT Extra" pitchFamily="18" charset="2"/>
              </a:rPr>
              <a:t>значит А</a:t>
            </a:r>
            <a:r>
              <a:rPr lang="ru-RU" sz="1000" dirty="0">
                <a:latin typeface="Bookman Old Style" pitchFamily="18" charset="0"/>
                <a:sym typeface="MT Extra" pitchFamily="18" charset="2"/>
              </a:rPr>
              <a:t>2</a:t>
            </a:r>
            <a:r>
              <a:rPr lang="ru-RU" sz="2000" dirty="0">
                <a:latin typeface="Bookman Old Style" pitchFamily="18" charset="0"/>
                <a:sym typeface="MT Extra" pitchFamily="18" charset="2"/>
              </a:rPr>
              <a:t>В</a:t>
            </a:r>
            <a:r>
              <a:rPr lang="ru-RU" sz="1000" dirty="0">
                <a:latin typeface="Bookman Old Style" pitchFamily="18" charset="0"/>
                <a:sym typeface="MT Extra" pitchFamily="18" charset="2"/>
              </a:rPr>
              <a:t>2</a:t>
            </a:r>
            <a:r>
              <a:rPr lang="ru-RU" sz="2000" dirty="0">
                <a:latin typeface="Bookman Old Style" pitchFamily="18" charset="0"/>
                <a:sym typeface="MT Extra" pitchFamily="18" charset="2"/>
              </a:rPr>
              <a:t> </a:t>
            </a:r>
            <a:r>
              <a:rPr lang="el-GR" sz="2000" dirty="0" smtClean="0">
                <a:latin typeface="Bookman Old Style" pitchFamily="18" charset="0"/>
              </a:rPr>
              <a:t>║ </a:t>
            </a:r>
            <a:r>
              <a:rPr lang="ru-RU" sz="2000" dirty="0" smtClean="0">
                <a:latin typeface="Bookman Old Style" pitchFamily="18" charset="0"/>
              </a:rPr>
              <a:t>А</a:t>
            </a:r>
            <a:r>
              <a:rPr lang="ru-RU" sz="1000" dirty="0" smtClean="0">
                <a:latin typeface="Bookman Old Style" pitchFamily="18" charset="0"/>
              </a:rPr>
              <a:t>3</a:t>
            </a:r>
            <a:r>
              <a:rPr lang="ru-RU" sz="2000" dirty="0" smtClean="0">
                <a:latin typeface="Bookman Old Style" pitchFamily="18" charset="0"/>
              </a:rPr>
              <a:t>В</a:t>
            </a:r>
            <a:r>
              <a:rPr lang="ru-RU" sz="1000" dirty="0" smtClean="0">
                <a:latin typeface="Bookman Old Style" pitchFamily="18" charset="0"/>
              </a:rPr>
              <a:t>3</a:t>
            </a:r>
            <a:endParaRPr lang="ru-RU" sz="2000" dirty="0">
              <a:latin typeface="Bookman Old Style" pitchFamily="18" charset="0"/>
            </a:endParaRP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ru-RU" sz="2000" dirty="0">
                <a:latin typeface="Bookman Old Style" pitchFamily="18" charset="0"/>
              </a:rPr>
              <a:t> Т.о. А</a:t>
            </a:r>
            <a:r>
              <a:rPr lang="ru-RU" sz="1000" dirty="0">
                <a:latin typeface="Bookman Old Style" pitchFamily="18" charset="0"/>
              </a:rPr>
              <a:t>1</a:t>
            </a:r>
            <a:r>
              <a:rPr lang="ru-RU" sz="2000" dirty="0">
                <a:latin typeface="Bookman Old Style" pitchFamily="18" charset="0"/>
              </a:rPr>
              <a:t>В</a:t>
            </a:r>
            <a:r>
              <a:rPr lang="ru-RU" sz="1000" dirty="0">
                <a:latin typeface="Bookman Old Style" pitchFamily="18" charset="0"/>
              </a:rPr>
              <a:t>1</a:t>
            </a:r>
            <a:r>
              <a:rPr lang="ru-RU" sz="2000" dirty="0">
                <a:latin typeface="Bookman Old Style" pitchFamily="18" charset="0"/>
              </a:rPr>
              <a:t>В</a:t>
            </a:r>
            <a:r>
              <a:rPr lang="ru-RU" sz="1000" dirty="0">
                <a:latin typeface="Bookman Old Style" pitchFamily="18" charset="0"/>
              </a:rPr>
              <a:t>2</a:t>
            </a:r>
            <a:r>
              <a:rPr lang="ru-RU" sz="2000" dirty="0">
                <a:latin typeface="Bookman Old Style" pitchFamily="18" charset="0"/>
              </a:rPr>
              <a:t>А</a:t>
            </a:r>
            <a:r>
              <a:rPr lang="ru-RU" sz="1000" dirty="0">
                <a:latin typeface="Bookman Old Style" pitchFamily="18" charset="0"/>
              </a:rPr>
              <a:t>2</a:t>
            </a:r>
            <a:r>
              <a:rPr lang="ru-RU" sz="2000" dirty="0">
                <a:latin typeface="Bookman Old Style" pitchFamily="18" charset="0"/>
              </a:rPr>
              <a:t> – трапеция по </a:t>
            </a:r>
            <a:r>
              <a:rPr lang="ru-RU" sz="2000" dirty="0" smtClean="0">
                <a:latin typeface="Bookman Old Style" pitchFamily="18" charset="0"/>
              </a:rPr>
              <a:t>определению</a:t>
            </a:r>
            <a:endParaRPr lang="ru-RU" sz="2000" dirty="0">
              <a:latin typeface="Bookman Old Style" pitchFamily="18" charset="0"/>
            </a:endParaRP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ru-RU" sz="2000" dirty="0">
                <a:latin typeface="Bookman Old Style" pitchFamily="18" charset="0"/>
              </a:rPr>
              <a:t>Аналогично доказывается и про остальные боковые грани.</a:t>
            </a:r>
          </a:p>
          <a:p>
            <a:pPr>
              <a:spcBef>
                <a:spcPct val="50000"/>
              </a:spcBef>
              <a:buFont typeface="Symbol" pitchFamily="18" charset="2"/>
              <a:buChar char=" "/>
            </a:pPr>
            <a:r>
              <a:rPr lang="ru-RU" sz="2000" dirty="0">
                <a:latin typeface="Bookman Old Style" pitchFamily="18" charset="0"/>
                <a:sym typeface="MT Extra" pitchFamily="18" charset="2"/>
              </a:rPr>
              <a:t>                  </a:t>
            </a:r>
          </a:p>
          <a:p>
            <a:pPr>
              <a:spcBef>
                <a:spcPct val="50000"/>
              </a:spcBef>
            </a:pPr>
            <a:endParaRPr lang="ru-RU" sz="2000" dirty="0">
              <a:sym typeface="MT Extra" pitchFamily="18" charset="2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544283" y="197732"/>
            <a:ext cx="83674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Bookman Old Style" pitchFamily="18" charset="0"/>
              </a:rPr>
              <a:t>Докажите, что </a:t>
            </a:r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боковые грани усечённой пирамиды являются трапециями</a:t>
            </a:r>
            <a:r>
              <a:rPr lang="ru-RU" b="1" dirty="0" smtClean="0">
                <a:latin typeface="Bookman Old Style" pitchFamily="18" charset="0"/>
              </a:rPr>
              <a:t>. </a:t>
            </a:r>
            <a:endParaRPr lang="ru-RU" b="1" dirty="0">
              <a:latin typeface="Bookman Old Style" pitchFamily="18" charset="0"/>
            </a:endParaRPr>
          </a:p>
        </p:txBody>
      </p:sp>
      <p:grpSp>
        <p:nvGrpSpPr>
          <p:cNvPr id="72" name="Group 50"/>
          <p:cNvGrpSpPr>
            <a:grpSpLocks/>
          </p:cNvGrpSpPr>
          <p:nvPr/>
        </p:nvGrpSpPr>
        <p:grpSpPr bwMode="auto">
          <a:xfrm>
            <a:off x="2805114" y="1600201"/>
            <a:ext cx="1233488" cy="1385888"/>
            <a:chOff x="1767" y="1008"/>
            <a:chExt cx="777" cy="873"/>
          </a:xfrm>
        </p:grpSpPr>
        <p:sp>
          <p:nvSpPr>
            <p:cNvPr id="73" name="Freeform 47"/>
            <p:cNvSpPr>
              <a:spLocks/>
            </p:cNvSpPr>
            <p:nvPr/>
          </p:nvSpPr>
          <p:spPr bwMode="auto">
            <a:xfrm>
              <a:off x="1776" y="1008"/>
              <a:ext cx="768" cy="864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384" y="864"/>
                </a:cxn>
                <a:cxn ang="0">
                  <a:pos x="768" y="768"/>
                </a:cxn>
                <a:cxn ang="0">
                  <a:pos x="480" y="0"/>
                </a:cxn>
              </a:cxnLst>
              <a:rect l="0" t="0" r="r" b="b"/>
              <a:pathLst>
                <a:path w="768" h="864">
                  <a:moveTo>
                    <a:pt x="0" y="768"/>
                  </a:moveTo>
                  <a:lnTo>
                    <a:pt x="384" y="864"/>
                  </a:lnTo>
                  <a:lnTo>
                    <a:pt x="768" y="768"/>
                  </a:lnTo>
                  <a:lnTo>
                    <a:pt x="480" y="0"/>
                  </a:lnTo>
                </a:path>
              </a:pathLst>
            </a:custGeom>
            <a:solidFill>
              <a:srgbClr val="0099FF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" name="Freeform 46"/>
            <p:cNvSpPr>
              <a:spLocks/>
            </p:cNvSpPr>
            <p:nvPr/>
          </p:nvSpPr>
          <p:spPr bwMode="auto">
            <a:xfrm>
              <a:off x="1767" y="1017"/>
              <a:ext cx="480" cy="864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480" y="0"/>
                </a:cxn>
                <a:cxn ang="0">
                  <a:pos x="344" y="864"/>
                </a:cxn>
              </a:cxnLst>
              <a:rect l="0" t="0" r="r" b="b"/>
              <a:pathLst>
                <a:path w="480" h="864">
                  <a:moveTo>
                    <a:pt x="0" y="768"/>
                  </a:moveTo>
                  <a:lnTo>
                    <a:pt x="480" y="0"/>
                  </a:lnTo>
                  <a:lnTo>
                    <a:pt x="344" y="864"/>
                  </a:lnTo>
                </a:path>
              </a:pathLst>
            </a:custGeom>
            <a:solidFill>
              <a:srgbClr val="0099FF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5" name="Freeform 48"/>
            <p:cNvSpPr>
              <a:spLocks/>
            </p:cNvSpPr>
            <p:nvPr/>
          </p:nvSpPr>
          <p:spPr bwMode="auto">
            <a:xfrm>
              <a:off x="2016" y="1008"/>
              <a:ext cx="528" cy="768"/>
            </a:xfrm>
            <a:custGeom>
              <a:avLst/>
              <a:gdLst/>
              <a:ahLst/>
              <a:cxnLst>
                <a:cxn ang="0">
                  <a:pos x="528" y="768"/>
                </a:cxn>
                <a:cxn ang="0">
                  <a:pos x="288" y="576"/>
                </a:cxn>
                <a:cxn ang="0">
                  <a:pos x="240" y="0"/>
                </a:cxn>
                <a:cxn ang="0">
                  <a:pos x="0" y="576"/>
                </a:cxn>
                <a:cxn ang="0">
                  <a:pos x="288" y="576"/>
                </a:cxn>
              </a:cxnLst>
              <a:rect l="0" t="0" r="r" b="b"/>
              <a:pathLst>
                <a:path w="528" h="768">
                  <a:moveTo>
                    <a:pt x="528" y="768"/>
                  </a:moveTo>
                  <a:lnTo>
                    <a:pt x="288" y="576"/>
                  </a:lnTo>
                  <a:lnTo>
                    <a:pt x="240" y="0"/>
                  </a:lnTo>
                  <a:lnTo>
                    <a:pt x="0" y="576"/>
                  </a:lnTo>
                  <a:lnTo>
                    <a:pt x="288" y="576"/>
                  </a:lnTo>
                </a:path>
              </a:pathLst>
            </a:custGeom>
            <a:solidFill>
              <a:srgbClr val="0099FF">
                <a:alpha val="30000"/>
              </a:srgbClr>
            </a:solidFill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6" name="Line 49"/>
            <p:cNvSpPr>
              <a:spLocks noChangeShapeType="1"/>
            </p:cNvSpPr>
            <p:nvPr/>
          </p:nvSpPr>
          <p:spPr bwMode="auto">
            <a:xfrm flipH="1">
              <a:off x="1776" y="1584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7" name="Text Box 31"/>
          <p:cNvSpPr txBox="1">
            <a:spLocks noChangeArrowheads="1"/>
          </p:cNvSpPr>
          <p:nvPr/>
        </p:nvSpPr>
        <p:spPr bwMode="auto">
          <a:xfrm>
            <a:off x="3577774" y="1415144"/>
            <a:ext cx="399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Bookman Old Style" pitchFamily="18" charset="0"/>
              </a:rPr>
              <a:t>S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78" name="Line 82"/>
          <p:cNvSpPr>
            <a:spLocks noChangeShapeType="1"/>
          </p:cNvSpPr>
          <p:nvPr/>
        </p:nvSpPr>
        <p:spPr bwMode="auto">
          <a:xfrm flipH="1">
            <a:off x="7388225" y="3991429"/>
            <a:ext cx="246290" cy="23903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ПРАВИЛЬНАЯ УСЕЧЕННАЯ ПИРАМИДА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106181" y="1712459"/>
            <a:ext cx="4805589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/>
              <a:t> </a:t>
            </a:r>
            <a:r>
              <a:rPr lang="ru-RU" dirty="0">
                <a:latin typeface="Bookman Old Style" pitchFamily="18" charset="0"/>
              </a:rPr>
              <a:t>Усеченная пирамида называется </a:t>
            </a:r>
            <a:r>
              <a:rPr lang="ru-RU" b="1" i="1" dirty="0">
                <a:solidFill>
                  <a:srgbClr val="C00000"/>
                </a:solidFill>
                <a:latin typeface="Bookman Old Style" pitchFamily="18" charset="0"/>
              </a:rPr>
              <a:t>правильной</a:t>
            </a:r>
            <a:r>
              <a:rPr lang="ru-RU" dirty="0">
                <a:latin typeface="Bookman Old Style" pitchFamily="18" charset="0"/>
              </a:rPr>
              <a:t>, если она получена сечением </a:t>
            </a:r>
            <a:r>
              <a:rPr lang="ru-RU" b="1" dirty="0">
                <a:solidFill>
                  <a:srgbClr val="800080"/>
                </a:solidFill>
                <a:latin typeface="Bookman Old Style" pitchFamily="18" charset="0"/>
              </a:rPr>
              <a:t>правильной пирамиды </a:t>
            </a:r>
            <a:r>
              <a:rPr lang="ru-RU" dirty="0">
                <a:latin typeface="Bookman Old Style" pitchFamily="18" charset="0"/>
              </a:rPr>
              <a:t>плоскостью, параллельной основанию.</a:t>
            </a:r>
          </a:p>
          <a:p>
            <a:pPr>
              <a:spcBef>
                <a:spcPct val="50000"/>
              </a:spcBef>
            </a:pPr>
            <a:r>
              <a:rPr lang="ru-RU" dirty="0" smtClean="0">
                <a:latin typeface="Bookman Old Style" pitchFamily="18" charset="0"/>
              </a:rPr>
              <a:t>Высота боковой грани называется </a:t>
            </a:r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апофемой</a:t>
            </a:r>
          </a:p>
          <a:p>
            <a:pPr algn="ctr">
              <a:spcBef>
                <a:spcPct val="5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НН</a:t>
            </a:r>
            <a:r>
              <a:rPr lang="ru-RU" sz="2800" b="1" i="1" baseline="-25000" dirty="0" smtClean="0">
                <a:solidFill>
                  <a:srgbClr val="C00000"/>
                </a:solidFill>
                <a:latin typeface="Bookman Old Style" pitchFamily="18" charset="0"/>
              </a:rPr>
              <a:t>1</a:t>
            </a:r>
            <a:endParaRPr lang="ru-RU" sz="2800" b="1" dirty="0">
              <a:latin typeface="Bookman Old Style" pitchFamily="18" charset="0"/>
            </a:endParaRPr>
          </a:p>
        </p:txBody>
      </p:sp>
      <p:grpSp>
        <p:nvGrpSpPr>
          <p:cNvPr id="7" name="Группа 65"/>
          <p:cNvGrpSpPr>
            <a:grpSpLocks/>
          </p:cNvGrpSpPr>
          <p:nvPr/>
        </p:nvGrpSpPr>
        <p:grpSpPr bwMode="auto">
          <a:xfrm>
            <a:off x="0" y="2006146"/>
            <a:ext cx="4210050" cy="3806825"/>
            <a:chOff x="882449" y="3050893"/>
            <a:chExt cx="4209692" cy="3807107"/>
          </a:xfrm>
        </p:grpSpPr>
        <p:sp>
          <p:nvSpPr>
            <p:cNvPr id="10" name="Полилиния 62"/>
            <p:cNvSpPr>
              <a:spLocks/>
            </p:cNvSpPr>
            <p:nvPr/>
          </p:nvSpPr>
          <p:spPr bwMode="auto">
            <a:xfrm>
              <a:off x="3961341" y="5230813"/>
              <a:ext cx="142875" cy="576262"/>
            </a:xfrm>
            <a:custGeom>
              <a:avLst/>
              <a:gdLst>
                <a:gd name="T0" fmla="*/ 142875 w 142875"/>
                <a:gd name="T1" fmla="*/ 0 h 576262"/>
                <a:gd name="T2" fmla="*/ 0 w 142875"/>
                <a:gd name="T3" fmla="*/ 257175 h 576262"/>
                <a:gd name="T4" fmla="*/ 142875 w 142875"/>
                <a:gd name="T5" fmla="*/ 576262 h 576262"/>
                <a:gd name="T6" fmla="*/ 0 60000 65536"/>
                <a:gd name="T7" fmla="*/ 0 60000 65536"/>
                <a:gd name="T8" fmla="*/ 0 60000 65536"/>
                <a:gd name="T9" fmla="*/ 0 w 142875"/>
                <a:gd name="T10" fmla="*/ 0 h 576262"/>
                <a:gd name="T11" fmla="*/ 142875 w 142875"/>
                <a:gd name="T12" fmla="*/ 576262 h 5762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875" h="576262">
                  <a:moveTo>
                    <a:pt x="142875" y="0"/>
                  </a:moveTo>
                  <a:lnTo>
                    <a:pt x="0" y="257175"/>
                  </a:lnTo>
                  <a:lnTo>
                    <a:pt x="142875" y="576262"/>
                  </a:lnTo>
                </a:path>
              </a:pathLst>
            </a:custGeom>
            <a:noFill/>
            <a:ln w="12700" algn="ctr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1" name="Группа 52"/>
            <p:cNvGrpSpPr>
              <a:grpSpLocks/>
            </p:cNvGrpSpPr>
            <p:nvPr/>
          </p:nvGrpSpPr>
          <p:grpSpPr bwMode="auto">
            <a:xfrm>
              <a:off x="882449" y="3050893"/>
              <a:ext cx="4209692" cy="3807107"/>
              <a:chOff x="1376363" y="2369328"/>
              <a:chExt cx="4467922" cy="4228301"/>
            </a:xfrm>
          </p:grpSpPr>
          <p:sp>
            <p:nvSpPr>
              <p:cNvPr id="36" name="Полилиния 35"/>
              <p:cNvSpPr/>
              <p:nvPr/>
            </p:nvSpPr>
            <p:spPr bwMode="auto">
              <a:xfrm>
                <a:off x="1691409" y="4330075"/>
                <a:ext cx="3645770" cy="1800291"/>
              </a:xfrm>
              <a:custGeom>
                <a:avLst/>
                <a:gdLst>
                  <a:gd name="connsiteX0" fmla="*/ 2886323 w 2886323"/>
                  <a:gd name="connsiteY0" fmla="*/ 0 h 1470991"/>
                  <a:gd name="connsiteX1" fmla="*/ 2178657 w 2886323"/>
                  <a:gd name="connsiteY1" fmla="*/ 1470991 h 1470991"/>
                  <a:gd name="connsiteX2" fmla="*/ 0 w 2886323"/>
                  <a:gd name="connsiteY2" fmla="*/ 1455089 h 14709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86323" h="1470991">
                    <a:moveTo>
                      <a:pt x="2886323" y="0"/>
                    </a:moveTo>
                    <a:lnTo>
                      <a:pt x="2178657" y="1470991"/>
                    </a:lnTo>
                    <a:lnTo>
                      <a:pt x="0" y="1455089"/>
                    </a:lnTo>
                  </a:path>
                </a:pathLst>
              </a:custGeom>
              <a:solidFill>
                <a:schemeClr val="accent2">
                  <a:lumMod val="75000"/>
                  <a:alpha val="25000"/>
                </a:schemeClr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30" name="Полилиния 29"/>
              <p:cNvSpPr/>
              <p:nvPr/>
            </p:nvSpPr>
            <p:spPr bwMode="auto">
              <a:xfrm>
                <a:off x="2545570" y="2799564"/>
                <a:ext cx="1844787" cy="811100"/>
              </a:xfrm>
              <a:custGeom>
                <a:avLst/>
                <a:gdLst>
                  <a:gd name="connsiteX0" fmla="*/ 0 w 2878372"/>
                  <a:gd name="connsiteY0" fmla="*/ 1478943 h 1478943"/>
                  <a:gd name="connsiteX1" fmla="*/ 731520 w 2878372"/>
                  <a:gd name="connsiteY1" fmla="*/ 0 h 1478943"/>
                  <a:gd name="connsiteX2" fmla="*/ 2878372 w 2878372"/>
                  <a:gd name="connsiteY2" fmla="*/ 15903 h 1478943"/>
                  <a:gd name="connsiteX3" fmla="*/ 2870420 w 2878372"/>
                  <a:gd name="connsiteY3" fmla="*/ 15903 h 14789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8372" h="1478943">
                    <a:moveTo>
                      <a:pt x="0" y="1478943"/>
                    </a:moveTo>
                    <a:lnTo>
                      <a:pt x="731520" y="0"/>
                    </a:lnTo>
                    <a:lnTo>
                      <a:pt x="2878372" y="15903"/>
                    </a:lnTo>
                    <a:lnTo>
                      <a:pt x="2870420" y="15903"/>
                    </a:lnTo>
                  </a:path>
                </a:pathLst>
              </a:custGeom>
              <a:solidFill>
                <a:schemeClr val="accent6">
                  <a:lumMod val="90000"/>
                  <a:alpha val="51000"/>
                </a:schemeClr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 bwMode="auto">
              <a:xfrm>
                <a:off x="4302751" y="6084520"/>
                <a:ext cx="635145" cy="51310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В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  <a:endParaRPr lang="ru-RU" sz="2400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14" name="Полилиния 13"/>
              <p:cNvSpPr/>
              <p:nvPr/>
            </p:nvSpPr>
            <p:spPr bwMode="auto">
              <a:xfrm>
                <a:off x="1723419" y="4330075"/>
                <a:ext cx="3568273" cy="1754446"/>
              </a:xfrm>
              <a:custGeom>
                <a:avLst/>
                <a:gdLst>
                  <a:gd name="connsiteX0" fmla="*/ 0 w 2878372"/>
                  <a:gd name="connsiteY0" fmla="*/ 1478943 h 1478943"/>
                  <a:gd name="connsiteX1" fmla="*/ 731520 w 2878372"/>
                  <a:gd name="connsiteY1" fmla="*/ 0 h 1478943"/>
                  <a:gd name="connsiteX2" fmla="*/ 2878372 w 2878372"/>
                  <a:gd name="connsiteY2" fmla="*/ 15903 h 1478943"/>
                  <a:gd name="connsiteX3" fmla="*/ 2870420 w 2878372"/>
                  <a:gd name="connsiteY3" fmla="*/ 15903 h 14789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8372" h="1478943">
                    <a:moveTo>
                      <a:pt x="0" y="1478943"/>
                    </a:moveTo>
                    <a:lnTo>
                      <a:pt x="731520" y="0"/>
                    </a:lnTo>
                    <a:lnTo>
                      <a:pt x="2878372" y="15903"/>
                    </a:lnTo>
                    <a:lnTo>
                      <a:pt x="2870420" y="15903"/>
                    </a:lnTo>
                  </a:path>
                </a:pathLst>
              </a:custGeom>
              <a:solidFill>
                <a:schemeClr val="accent2">
                  <a:lumMod val="75000"/>
                  <a:alpha val="35000"/>
                </a:schemeClr>
              </a:solidFill>
              <a:ln w="222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 bwMode="auto">
              <a:xfrm>
                <a:off x="1376363" y="6040438"/>
                <a:ext cx="596397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А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  <a:endParaRPr lang="ru-RU" sz="2400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5237780" y="3910419"/>
                <a:ext cx="606505" cy="51311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С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</a:p>
            </p:txBody>
          </p:sp>
          <p:cxnSp>
            <p:nvCxnSpPr>
              <p:cNvPr id="17" name="Прямая соединительная линия 16"/>
              <p:cNvCxnSpPr>
                <a:stCxn id="36" idx="2"/>
                <a:endCxn id="36" idx="0"/>
              </p:cNvCxnSpPr>
              <p:nvPr/>
            </p:nvCxnSpPr>
            <p:spPr bwMode="auto">
              <a:xfrm flipV="1">
                <a:off x="1691409" y="4330075"/>
                <a:ext cx="3645770" cy="178265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Прямая соединительная линия 17"/>
              <p:cNvCxnSpPr/>
              <p:nvPr/>
            </p:nvCxnSpPr>
            <p:spPr bwMode="auto">
              <a:xfrm flipH="1" flipV="1">
                <a:off x="2636546" y="4330075"/>
                <a:ext cx="1804354" cy="180029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9" name="Овал 25"/>
              <p:cNvSpPr>
                <a:spLocks noChangeArrowheads="1"/>
              </p:cNvSpPr>
              <p:nvPr/>
            </p:nvSpPr>
            <p:spPr bwMode="auto">
              <a:xfrm>
                <a:off x="3509240" y="5190546"/>
                <a:ext cx="47173" cy="45845"/>
              </a:xfrm>
              <a:prstGeom prst="ellipse">
                <a:avLst/>
              </a:prstGeom>
              <a:solidFill>
                <a:srgbClr val="C00000"/>
              </a:solidFill>
              <a:ln w="19050" algn="ctr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cxnSp>
            <p:nvCxnSpPr>
              <p:cNvPr id="20" name="Прямая соединительная линия 19"/>
              <p:cNvCxnSpPr>
                <a:stCxn id="30" idx="0"/>
                <a:endCxn id="36" idx="2"/>
              </p:cNvCxnSpPr>
              <p:nvPr/>
            </p:nvCxnSpPr>
            <p:spPr bwMode="auto">
              <a:xfrm flipH="1">
                <a:off x="1691409" y="3610664"/>
                <a:ext cx="854161" cy="2502069"/>
              </a:xfrm>
              <a:prstGeom prst="line">
                <a:avLst/>
              </a:prstGeom>
              <a:noFill/>
              <a:ln w="22225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Прямая соединительная линия 20"/>
              <p:cNvCxnSpPr>
                <a:stCxn id="35" idx="1"/>
                <a:endCxn id="36" idx="1"/>
              </p:cNvCxnSpPr>
              <p:nvPr/>
            </p:nvCxnSpPr>
            <p:spPr bwMode="auto">
              <a:xfrm>
                <a:off x="3938848" y="3610664"/>
                <a:ext cx="503736" cy="251970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Прямая соединительная линия 21"/>
              <p:cNvCxnSpPr>
                <a:stCxn id="30" idx="1"/>
                <a:endCxn id="14" idx="1"/>
              </p:cNvCxnSpPr>
              <p:nvPr/>
            </p:nvCxnSpPr>
            <p:spPr bwMode="auto">
              <a:xfrm flipH="1">
                <a:off x="2629807" y="2799564"/>
                <a:ext cx="384120" cy="1530511"/>
              </a:xfrm>
              <a:prstGeom prst="line">
                <a:avLst/>
              </a:prstGeom>
              <a:noFill/>
              <a:ln w="22225" cap="flat" cmpd="sng" algn="ctr">
                <a:solidFill>
                  <a:schemeClr val="tx2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" name="Прямая соединительная линия 22"/>
              <p:cNvCxnSpPr>
                <a:stCxn id="35" idx="0"/>
                <a:endCxn id="36" idx="0"/>
              </p:cNvCxnSpPr>
              <p:nvPr/>
            </p:nvCxnSpPr>
            <p:spPr bwMode="auto">
              <a:xfrm>
                <a:off x="4390358" y="2799564"/>
                <a:ext cx="946822" cy="153051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 bwMode="auto">
              <a:xfrm>
                <a:off x="3285170" y="2762536"/>
                <a:ext cx="434662" cy="51310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О</a:t>
                </a:r>
              </a:p>
            </p:txBody>
          </p:sp>
          <p:sp>
            <p:nvSpPr>
              <p:cNvPr id="25" name="Овал 25"/>
              <p:cNvSpPr>
                <a:spLocks noChangeArrowheads="1"/>
              </p:cNvSpPr>
              <p:nvPr/>
            </p:nvSpPr>
            <p:spPr bwMode="auto">
              <a:xfrm flipV="1">
                <a:off x="3490708" y="3205114"/>
                <a:ext cx="45487" cy="45845"/>
              </a:xfrm>
              <a:prstGeom prst="ellipse">
                <a:avLst/>
              </a:prstGeom>
              <a:solidFill>
                <a:srgbClr val="C00000"/>
              </a:solidFill>
              <a:ln w="19050" algn="ctr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cxnSp>
            <p:nvCxnSpPr>
              <p:cNvPr id="26" name="Прямая соединительная линия 12"/>
              <p:cNvCxnSpPr>
                <a:cxnSpLocks noChangeShapeType="1"/>
                <a:stCxn id="19" idx="0"/>
                <a:endCxn id="25" idx="0"/>
              </p:cNvCxnSpPr>
              <p:nvPr/>
            </p:nvCxnSpPr>
            <p:spPr bwMode="auto">
              <a:xfrm flipH="1" flipV="1">
                <a:off x="3514725" y="3251200"/>
                <a:ext cx="19050" cy="1939925"/>
              </a:xfrm>
              <a:prstGeom prst="line">
                <a:avLst/>
              </a:prstGeom>
              <a:noFill/>
              <a:ln w="22225" algn="ctr">
                <a:solidFill>
                  <a:srgbClr val="C00000"/>
                </a:solidFill>
                <a:prstDash val="dash"/>
                <a:round/>
                <a:headEnd/>
                <a:tailEnd/>
              </a:ln>
            </p:spPr>
          </p:cxnSp>
          <p:sp>
            <p:nvSpPr>
              <p:cNvPr id="27" name="TextBox 26"/>
              <p:cNvSpPr txBox="1"/>
              <p:nvPr/>
            </p:nvSpPr>
            <p:spPr bwMode="auto">
              <a:xfrm>
                <a:off x="2141234" y="3362045"/>
                <a:ext cx="407706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A</a:t>
                </a:r>
                <a:endParaRPr lang="ru-RU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 bwMode="auto">
              <a:xfrm>
                <a:off x="4238731" y="2369328"/>
                <a:ext cx="478465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C</a:t>
                </a:r>
                <a:endParaRPr lang="ru-RU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 bwMode="auto">
              <a:xfrm>
                <a:off x="2719099" y="2376381"/>
                <a:ext cx="439716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D</a:t>
                </a:r>
                <a:endParaRPr lang="ru-RU" sz="2400" b="1" i="1" baseline="-25000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 bwMode="auto">
              <a:xfrm>
                <a:off x="3896729" y="3384967"/>
                <a:ext cx="675580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B</a:t>
                </a:r>
                <a:endParaRPr lang="ru-RU" sz="2400" b="1" i="1" baseline="-25000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 bwMode="auto">
              <a:xfrm>
                <a:off x="2638231" y="3852231"/>
                <a:ext cx="587973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D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  <a:endParaRPr lang="ru-RU" sz="2400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 bwMode="auto">
              <a:xfrm>
                <a:off x="3266638" y="5231102"/>
                <a:ext cx="609875" cy="51310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О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</a:p>
            </p:txBody>
          </p:sp>
          <p:cxnSp>
            <p:nvCxnSpPr>
              <p:cNvPr id="34" name="Прямая соединительная линия 194"/>
              <p:cNvCxnSpPr>
                <a:cxnSpLocks noChangeShapeType="1"/>
              </p:cNvCxnSpPr>
              <p:nvPr/>
            </p:nvCxnSpPr>
            <p:spPr bwMode="auto">
              <a:xfrm flipH="1" flipV="1">
                <a:off x="4167188" y="3198813"/>
                <a:ext cx="765165" cy="1941512"/>
              </a:xfrm>
              <a:prstGeom prst="line">
                <a:avLst/>
              </a:prstGeom>
              <a:noFill/>
              <a:ln w="22225" algn="ctr">
                <a:solidFill>
                  <a:srgbClr val="C00000"/>
                </a:solidFill>
                <a:round/>
                <a:headEnd/>
                <a:tailEnd/>
              </a:ln>
            </p:spPr>
          </p:cxnSp>
          <p:sp>
            <p:nvSpPr>
              <p:cNvPr id="35" name="Полилиния 34"/>
              <p:cNvSpPr/>
              <p:nvPr/>
            </p:nvSpPr>
            <p:spPr bwMode="auto">
              <a:xfrm>
                <a:off x="2545570" y="2799564"/>
                <a:ext cx="1844787" cy="811100"/>
              </a:xfrm>
              <a:custGeom>
                <a:avLst/>
                <a:gdLst>
                  <a:gd name="connsiteX0" fmla="*/ 2886323 w 2886323"/>
                  <a:gd name="connsiteY0" fmla="*/ 0 h 1470991"/>
                  <a:gd name="connsiteX1" fmla="*/ 2178657 w 2886323"/>
                  <a:gd name="connsiteY1" fmla="*/ 1470991 h 1470991"/>
                  <a:gd name="connsiteX2" fmla="*/ 0 w 2886323"/>
                  <a:gd name="connsiteY2" fmla="*/ 1455089 h 14709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86323" h="1470991">
                    <a:moveTo>
                      <a:pt x="2886323" y="0"/>
                    </a:moveTo>
                    <a:lnTo>
                      <a:pt x="2178657" y="1470991"/>
                    </a:lnTo>
                    <a:lnTo>
                      <a:pt x="0" y="1455089"/>
                    </a:lnTo>
                  </a:path>
                </a:pathLst>
              </a:custGeom>
              <a:solidFill>
                <a:schemeClr val="accent6">
                  <a:lumMod val="90000"/>
                  <a:alpha val="51000"/>
                </a:schemeClr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</p:grpSp>
      </p:grpSp>
      <p:sp>
        <p:nvSpPr>
          <p:cNvPr id="72" name="TextBox 71"/>
          <p:cNvSpPr txBox="1"/>
          <p:nvPr/>
        </p:nvSpPr>
        <p:spPr bwMode="auto">
          <a:xfrm>
            <a:off x="2575152" y="2541587"/>
            <a:ext cx="4095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Н</a:t>
            </a:r>
            <a:endParaRPr lang="ru-RU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 bwMode="auto">
          <a:xfrm>
            <a:off x="3243716" y="4385809"/>
            <a:ext cx="5984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Н</a:t>
            </a:r>
            <a:r>
              <a:rPr lang="ru-RU" sz="2400" b="1" i="1" baseline="-25000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1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13657" y="303667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СВОЙСТВА ПРАВИЛЬНОЙ УСЕЧЕННОЙ ПИРАМИДЫ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106181" y="2336574"/>
            <a:ext cx="480558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Bookman Old Style" pitchFamily="18" charset="0"/>
              </a:rPr>
              <a:t>Основания </a:t>
            </a:r>
            <a:r>
              <a:rPr lang="ru-RU" b="1" dirty="0">
                <a:latin typeface="Bookman Old Style" pitchFamily="18" charset="0"/>
              </a:rPr>
              <a:t>- правильные многоугольники .</a:t>
            </a:r>
          </a:p>
          <a:p>
            <a:pPr>
              <a:spcBef>
                <a:spcPct val="50000"/>
              </a:spcBef>
            </a:pPr>
            <a:r>
              <a:rPr lang="ru-RU" b="1" dirty="0">
                <a:latin typeface="Bookman Old Style" pitchFamily="18" charset="0"/>
              </a:rPr>
              <a:t> Боковые грани – равные равнобедренные трапеции </a:t>
            </a:r>
          </a:p>
        </p:txBody>
      </p:sp>
      <p:grpSp>
        <p:nvGrpSpPr>
          <p:cNvPr id="6" name="Группа 65"/>
          <p:cNvGrpSpPr>
            <a:grpSpLocks/>
          </p:cNvGrpSpPr>
          <p:nvPr/>
        </p:nvGrpSpPr>
        <p:grpSpPr bwMode="auto">
          <a:xfrm>
            <a:off x="0" y="2006146"/>
            <a:ext cx="4210050" cy="3806825"/>
            <a:chOff x="882449" y="3050893"/>
            <a:chExt cx="4209692" cy="3807107"/>
          </a:xfrm>
        </p:grpSpPr>
        <p:sp>
          <p:nvSpPr>
            <p:cNvPr id="7" name="Полилиния 62"/>
            <p:cNvSpPr>
              <a:spLocks/>
            </p:cNvSpPr>
            <p:nvPr/>
          </p:nvSpPr>
          <p:spPr bwMode="auto">
            <a:xfrm>
              <a:off x="3961341" y="5230813"/>
              <a:ext cx="142875" cy="576262"/>
            </a:xfrm>
            <a:custGeom>
              <a:avLst/>
              <a:gdLst>
                <a:gd name="T0" fmla="*/ 142875 w 142875"/>
                <a:gd name="T1" fmla="*/ 0 h 576262"/>
                <a:gd name="T2" fmla="*/ 0 w 142875"/>
                <a:gd name="T3" fmla="*/ 257175 h 576262"/>
                <a:gd name="T4" fmla="*/ 142875 w 142875"/>
                <a:gd name="T5" fmla="*/ 576262 h 576262"/>
                <a:gd name="T6" fmla="*/ 0 60000 65536"/>
                <a:gd name="T7" fmla="*/ 0 60000 65536"/>
                <a:gd name="T8" fmla="*/ 0 60000 65536"/>
                <a:gd name="T9" fmla="*/ 0 w 142875"/>
                <a:gd name="T10" fmla="*/ 0 h 576262"/>
                <a:gd name="T11" fmla="*/ 142875 w 142875"/>
                <a:gd name="T12" fmla="*/ 576262 h 5762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875" h="576262">
                  <a:moveTo>
                    <a:pt x="142875" y="0"/>
                  </a:moveTo>
                  <a:lnTo>
                    <a:pt x="0" y="257175"/>
                  </a:lnTo>
                  <a:lnTo>
                    <a:pt x="142875" y="576262"/>
                  </a:lnTo>
                </a:path>
              </a:pathLst>
            </a:custGeom>
            <a:noFill/>
            <a:ln w="12700" algn="ctr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8" name="Группа 52"/>
            <p:cNvGrpSpPr>
              <a:grpSpLocks/>
            </p:cNvGrpSpPr>
            <p:nvPr/>
          </p:nvGrpSpPr>
          <p:grpSpPr bwMode="auto">
            <a:xfrm>
              <a:off x="882449" y="3050893"/>
              <a:ext cx="4209692" cy="3807107"/>
              <a:chOff x="1376363" y="2369328"/>
              <a:chExt cx="4467922" cy="4228301"/>
            </a:xfrm>
          </p:grpSpPr>
          <p:sp>
            <p:nvSpPr>
              <p:cNvPr id="9" name="Полилиния 8"/>
              <p:cNvSpPr/>
              <p:nvPr/>
            </p:nvSpPr>
            <p:spPr bwMode="auto">
              <a:xfrm>
                <a:off x="1691409" y="4330075"/>
                <a:ext cx="3645770" cy="1800291"/>
              </a:xfrm>
              <a:custGeom>
                <a:avLst/>
                <a:gdLst>
                  <a:gd name="connsiteX0" fmla="*/ 2886323 w 2886323"/>
                  <a:gd name="connsiteY0" fmla="*/ 0 h 1470991"/>
                  <a:gd name="connsiteX1" fmla="*/ 2178657 w 2886323"/>
                  <a:gd name="connsiteY1" fmla="*/ 1470991 h 1470991"/>
                  <a:gd name="connsiteX2" fmla="*/ 0 w 2886323"/>
                  <a:gd name="connsiteY2" fmla="*/ 1455089 h 14709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86323" h="1470991">
                    <a:moveTo>
                      <a:pt x="2886323" y="0"/>
                    </a:moveTo>
                    <a:lnTo>
                      <a:pt x="2178657" y="1470991"/>
                    </a:lnTo>
                    <a:lnTo>
                      <a:pt x="0" y="1455089"/>
                    </a:lnTo>
                  </a:path>
                </a:pathLst>
              </a:custGeom>
              <a:solidFill>
                <a:schemeClr val="accent2">
                  <a:lumMod val="75000"/>
                  <a:alpha val="25000"/>
                </a:schemeClr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0" name="Полилиния 9"/>
              <p:cNvSpPr/>
              <p:nvPr/>
            </p:nvSpPr>
            <p:spPr bwMode="auto">
              <a:xfrm>
                <a:off x="2545570" y="2799564"/>
                <a:ext cx="1844787" cy="811100"/>
              </a:xfrm>
              <a:custGeom>
                <a:avLst/>
                <a:gdLst>
                  <a:gd name="connsiteX0" fmla="*/ 0 w 2878372"/>
                  <a:gd name="connsiteY0" fmla="*/ 1478943 h 1478943"/>
                  <a:gd name="connsiteX1" fmla="*/ 731520 w 2878372"/>
                  <a:gd name="connsiteY1" fmla="*/ 0 h 1478943"/>
                  <a:gd name="connsiteX2" fmla="*/ 2878372 w 2878372"/>
                  <a:gd name="connsiteY2" fmla="*/ 15903 h 1478943"/>
                  <a:gd name="connsiteX3" fmla="*/ 2870420 w 2878372"/>
                  <a:gd name="connsiteY3" fmla="*/ 15903 h 14789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8372" h="1478943">
                    <a:moveTo>
                      <a:pt x="0" y="1478943"/>
                    </a:moveTo>
                    <a:lnTo>
                      <a:pt x="731520" y="0"/>
                    </a:lnTo>
                    <a:lnTo>
                      <a:pt x="2878372" y="15903"/>
                    </a:lnTo>
                    <a:lnTo>
                      <a:pt x="2870420" y="15903"/>
                    </a:lnTo>
                  </a:path>
                </a:pathLst>
              </a:custGeom>
              <a:solidFill>
                <a:schemeClr val="accent6">
                  <a:lumMod val="90000"/>
                  <a:alpha val="51000"/>
                </a:schemeClr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 bwMode="auto">
              <a:xfrm>
                <a:off x="4302751" y="6084520"/>
                <a:ext cx="635145" cy="51310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В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  <a:endParaRPr lang="ru-RU" sz="2400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12" name="Полилиния 11"/>
              <p:cNvSpPr/>
              <p:nvPr/>
            </p:nvSpPr>
            <p:spPr bwMode="auto">
              <a:xfrm>
                <a:off x="1723419" y="4330075"/>
                <a:ext cx="3568273" cy="1754446"/>
              </a:xfrm>
              <a:custGeom>
                <a:avLst/>
                <a:gdLst>
                  <a:gd name="connsiteX0" fmla="*/ 0 w 2878372"/>
                  <a:gd name="connsiteY0" fmla="*/ 1478943 h 1478943"/>
                  <a:gd name="connsiteX1" fmla="*/ 731520 w 2878372"/>
                  <a:gd name="connsiteY1" fmla="*/ 0 h 1478943"/>
                  <a:gd name="connsiteX2" fmla="*/ 2878372 w 2878372"/>
                  <a:gd name="connsiteY2" fmla="*/ 15903 h 1478943"/>
                  <a:gd name="connsiteX3" fmla="*/ 2870420 w 2878372"/>
                  <a:gd name="connsiteY3" fmla="*/ 15903 h 14789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8372" h="1478943">
                    <a:moveTo>
                      <a:pt x="0" y="1478943"/>
                    </a:moveTo>
                    <a:lnTo>
                      <a:pt x="731520" y="0"/>
                    </a:lnTo>
                    <a:lnTo>
                      <a:pt x="2878372" y="15903"/>
                    </a:lnTo>
                    <a:lnTo>
                      <a:pt x="2870420" y="15903"/>
                    </a:lnTo>
                  </a:path>
                </a:pathLst>
              </a:custGeom>
              <a:solidFill>
                <a:schemeClr val="accent2">
                  <a:lumMod val="75000"/>
                  <a:alpha val="35000"/>
                </a:schemeClr>
              </a:solidFill>
              <a:ln w="222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 bwMode="auto">
              <a:xfrm>
                <a:off x="1376363" y="6040438"/>
                <a:ext cx="596397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А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  <a:endParaRPr lang="ru-RU" sz="2400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 bwMode="auto">
              <a:xfrm>
                <a:off x="5237780" y="3910419"/>
                <a:ext cx="606505" cy="51311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С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</a:p>
            </p:txBody>
          </p:sp>
          <p:cxnSp>
            <p:nvCxnSpPr>
              <p:cNvPr id="15" name="Прямая соединительная линия 14"/>
              <p:cNvCxnSpPr>
                <a:stCxn id="9" idx="2"/>
                <a:endCxn id="9" idx="0"/>
              </p:cNvCxnSpPr>
              <p:nvPr/>
            </p:nvCxnSpPr>
            <p:spPr bwMode="auto">
              <a:xfrm flipV="1">
                <a:off x="1691409" y="4330075"/>
                <a:ext cx="3645770" cy="1782658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Прямая соединительная линия 15"/>
              <p:cNvCxnSpPr/>
              <p:nvPr/>
            </p:nvCxnSpPr>
            <p:spPr bwMode="auto">
              <a:xfrm flipH="1" flipV="1">
                <a:off x="2636546" y="4330075"/>
                <a:ext cx="1804354" cy="180029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7" name="Овал 25"/>
              <p:cNvSpPr>
                <a:spLocks noChangeArrowheads="1"/>
              </p:cNvSpPr>
              <p:nvPr/>
            </p:nvSpPr>
            <p:spPr bwMode="auto">
              <a:xfrm>
                <a:off x="3509240" y="5190546"/>
                <a:ext cx="47173" cy="45845"/>
              </a:xfrm>
              <a:prstGeom prst="ellipse">
                <a:avLst/>
              </a:prstGeom>
              <a:solidFill>
                <a:srgbClr val="C00000"/>
              </a:solidFill>
              <a:ln w="19050" algn="ctr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cxnSp>
            <p:nvCxnSpPr>
              <p:cNvPr id="18" name="Прямая соединительная линия 17"/>
              <p:cNvCxnSpPr>
                <a:stCxn id="10" idx="0"/>
                <a:endCxn id="9" idx="2"/>
              </p:cNvCxnSpPr>
              <p:nvPr/>
            </p:nvCxnSpPr>
            <p:spPr bwMode="auto">
              <a:xfrm flipH="1">
                <a:off x="1691409" y="3610664"/>
                <a:ext cx="854161" cy="2502069"/>
              </a:xfrm>
              <a:prstGeom prst="line">
                <a:avLst/>
              </a:prstGeom>
              <a:noFill/>
              <a:ln w="22225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Прямая соединительная линия 18"/>
              <p:cNvCxnSpPr>
                <a:stCxn id="32" idx="1"/>
                <a:endCxn id="9" idx="1"/>
              </p:cNvCxnSpPr>
              <p:nvPr/>
            </p:nvCxnSpPr>
            <p:spPr bwMode="auto">
              <a:xfrm>
                <a:off x="3938848" y="3610664"/>
                <a:ext cx="503736" cy="251970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Прямая соединительная линия 19"/>
              <p:cNvCxnSpPr>
                <a:stCxn id="10" idx="1"/>
                <a:endCxn id="12" idx="1"/>
              </p:cNvCxnSpPr>
              <p:nvPr/>
            </p:nvCxnSpPr>
            <p:spPr bwMode="auto">
              <a:xfrm flipH="1">
                <a:off x="2629807" y="2799564"/>
                <a:ext cx="384120" cy="1530511"/>
              </a:xfrm>
              <a:prstGeom prst="line">
                <a:avLst/>
              </a:prstGeom>
              <a:noFill/>
              <a:ln w="22225" cap="flat" cmpd="sng" algn="ctr">
                <a:solidFill>
                  <a:schemeClr val="tx2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Прямая соединительная линия 20"/>
              <p:cNvCxnSpPr>
                <a:stCxn id="32" idx="0"/>
                <a:endCxn id="9" idx="0"/>
              </p:cNvCxnSpPr>
              <p:nvPr/>
            </p:nvCxnSpPr>
            <p:spPr bwMode="auto">
              <a:xfrm>
                <a:off x="4390358" y="2799564"/>
                <a:ext cx="946822" cy="153051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2" name="TextBox 21"/>
              <p:cNvSpPr txBox="1"/>
              <p:nvPr/>
            </p:nvSpPr>
            <p:spPr bwMode="auto">
              <a:xfrm>
                <a:off x="3285170" y="2762536"/>
                <a:ext cx="434662" cy="51310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О</a:t>
                </a:r>
              </a:p>
            </p:txBody>
          </p:sp>
          <p:sp>
            <p:nvSpPr>
              <p:cNvPr id="23" name="Овал 25"/>
              <p:cNvSpPr>
                <a:spLocks noChangeArrowheads="1"/>
              </p:cNvSpPr>
              <p:nvPr/>
            </p:nvSpPr>
            <p:spPr bwMode="auto">
              <a:xfrm flipV="1">
                <a:off x="3490708" y="3205114"/>
                <a:ext cx="45487" cy="45845"/>
              </a:xfrm>
              <a:prstGeom prst="ellipse">
                <a:avLst/>
              </a:prstGeom>
              <a:solidFill>
                <a:srgbClr val="C00000"/>
              </a:solidFill>
              <a:ln w="19050" algn="ctr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  <p:cxnSp>
            <p:nvCxnSpPr>
              <p:cNvPr id="24" name="Прямая соединительная линия 12"/>
              <p:cNvCxnSpPr>
                <a:cxnSpLocks noChangeShapeType="1"/>
                <a:stCxn id="17" idx="0"/>
                <a:endCxn id="23" idx="0"/>
              </p:cNvCxnSpPr>
              <p:nvPr/>
            </p:nvCxnSpPr>
            <p:spPr bwMode="auto">
              <a:xfrm flipH="1" flipV="1">
                <a:off x="3514725" y="3251200"/>
                <a:ext cx="19050" cy="1939925"/>
              </a:xfrm>
              <a:prstGeom prst="line">
                <a:avLst/>
              </a:prstGeom>
              <a:noFill/>
              <a:ln w="22225" algn="ctr">
                <a:solidFill>
                  <a:srgbClr val="C00000"/>
                </a:solidFill>
                <a:prstDash val="dash"/>
                <a:round/>
                <a:headEnd/>
                <a:tailEnd/>
              </a:ln>
            </p:spPr>
          </p:cxnSp>
          <p:sp>
            <p:nvSpPr>
              <p:cNvPr id="25" name="TextBox 24"/>
              <p:cNvSpPr txBox="1"/>
              <p:nvPr/>
            </p:nvSpPr>
            <p:spPr bwMode="auto">
              <a:xfrm>
                <a:off x="2141234" y="3362045"/>
                <a:ext cx="407706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A</a:t>
                </a:r>
                <a:endParaRPr lang="ru-RU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 bwMode="auto">
              <a:xfrm>
                <a:off x="4238731" y="2369328"/>
                <a:ext cx="478465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C</a:t>
                </a:r>
                <a:endParaRPr lang="ru-RU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 bwMode="auto">
              <a:xfrm>
                <a:off x="2719099" y="2376381"/>
                <a:ext cx="439716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D</a:t>
                </a:r>
                <a:endParaRPr lang="ru-RU" sz="2400" b="1" i="1" baseline="-25000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 bwMode="auto">
              <a:xfrm>
                <a:off x="3896729" y="3384967"/>
                <a:ext cx="675580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B</a:t>
                </a:r>
                <a:endParaRPr lang="ru-RU" sz="2400" b="1" i="1" baseline="-25000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 bwMode="auto">
              <a:xfrm>
                <a:off x="2638231" y="3852231"/>
                <a:ext cx="587973" cy="51277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D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  <a:endParaRPr lang="ru-RU" sz="2400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 bwMode="auto">
              <a:xfrm>
                <a:off x="3266638" y="5231102"/>
                <a:ext cx="609875" cy="51310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2400" b="1" i="1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О</a:t>
                </a:r>
                <a:r>
                  <a:rPr lang="ru-RU" sz="2400" b="1" i="1" baseline="-25000" dirty="0">
                    <a:solidFill>
                      <a:schemeClr val="accent6">
                        <a:lumMod val="50000"/>
                      </a:schemeClr>
                    </a:solidFill>
                    <a:latin typeface="Bookman Old Style" pitchFamily="18" charset="0"/>
                    <a:cs typeface="Arial" pitchFamily="34" charset="0"/>
                  </a:rPr>
                  <a:t>1</a:t>
                </a:r>
              </a:p>
            </p:txBody>
          </p:sp>
          <p:cxnSp>
            <p:nvCxnSpPr>
              <p:cNvPr id="31" name="Прямая соединительная линия 194"/>
              <p:cNvCxnSpPr>
                <a:cxnSpLocks noChangeShapeType="1"/>
              </p:cNvCxnSpPr>
              <p:nvPr/>
            </p:nvCxnSpPr>
            <p:spPr bwMode="auto">
              <a:xfrm flipH="1" flipV="1">
                <a:off x="4167188" y="3198813"/>
                <a:ext cx="765165" cy="1941512"/>
              </a:xfrm>
              <a:prstGeom prst="line">
                <a:avLst/>
              </a:prstGeom>
              <a:noFill/>
              <a:ln w="22225" algn="ctr">
                <a:solidFill>
                  <a:srgbClr val="C00000"/>
                </a:solidFill>
                <a:round/>
                <a:headEnd/>
                <a:tailEnd/>
              </a:ln>
            </p:spPr>
          </p:cxnSp>
          <p:sp>
            <p:nvSpPr>
              <p:cNvPr id="32" name="Полилиния 31"/>
              <p:cNvSpPr/>
              <p:nvPr/>
            </p:nvSpPr>
            <p:spPr bwMode="auto">
              <a:xfrm>
                <a:off x="2545570" y="2799564"/>
                <a:ext cx="1844787" cy="811100"/>
              </a:xfrm>
              <a:custGeom>
                <a:avLst/>
                <a:gdLst>
                  <a:gd name="connsiteX0" fmla="*/ 2886323 w 2886323"/>
                  <a:gd name="connsiteY0" fmla="*/ 0 h 1470991"/>
                  <a:gd name="connsiteX1" fmla="*/ 2178657 w 2886323"/>
                  <a:gd name="connsiteY1" fmla="*/ 1470991 h 1470991"/>
                  <a:gd name="connsiteX2" fmla="*/ 0 w 2886323"/>
                  <a:gd name="connsiteY2" fmla="*/ 1455089 h 14709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86323" h="1470991">
                    <a:moveTo>
                      <a:pt x="2886323" y="0"/>
                    </a:moveTo>
                    <a:lnTo>
                      <a:pt x="2178657" y="1470991"/>
                    </a:lnTo>
                    <a:lnTo>
                      <a:pt x="0" y="1455089"/>
                    </a:lnTo>
                  </a:path>
                </a:pathLst>
              </a:custGeom>
              <a:solidFill>
                <a:schemeClr val="accent6">
                  <a:lumMod val="90000"/>
                  <a:alpha val="51000"/>
                </a:schemeClr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ru-RU" sz="2400">
                  <a:latin typeface="+mn-lt"/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27463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4800">
              <a:solidFill>
                <a:schemeClr val="hlink"/>
              </a:solidFill>
              <a:latin typeface="Batang" pitchFamily="18" charset="-127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448582" y="1551442"/>
            <a:ext cx="8142288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/>
              <a:t> </a:t>
            </a:r>
            <a:r>
              <a:rPr lang="ru-RU" sz="2000" b="1" i="1" dirty="0">
                <a:solidFill>
                  <a:srgbClr val="800080"/>
                </a:solidFill>
                <a:latin typeface="Bookman Old Style" pitchFamily="18" charset="0"/>
              </a:rPr>
              <a:t>Площадью полной поверхности</a:t>
            </a:r>
            <a:r>
              <a:rPr lang="ru-RU" sz="2000" b="1" dirty="0">
                <a:solidFill>
                  <a:srgbClr val="800080"/>
                </a:solidFill>
                <a:latin typeface="Bookman Old Style" pitchFamily="18" charset="0"/>
              </a:rPr>
              <a:t> </a:t>
            </a:r>
            <a:r>
              <a:rPr lang="ru-RU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усечённой</a:t>
            </a:r>
            <a:r>
              <a:rPr lang="ru-RU" sz="2000" b="1" dirty="0" smtClean="0">
                <a:solidFill>
                  <a:srgbClr val="800080"/>
                </a:solidFill>
                <a:latin typeface="Bookman Old Style" pitchFamily="18" charset="0"/>
              </a:rPr>
              <a:t> </a:t>
            </a:r>
            <a:r>
              <a:rPr lang="ru-RU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пирамиды</a:t>
            </a:r>
            <a:r>
              <a:rPr lang="ru-RU" sz="2000" b="1" dirty="0" smtClean="0">
                <a:solidFill>
                  <a:srgbClr val="800080"/>
                </a:solidFill>
                <a:latin typeface="Bookman Old Style" pitchFamily="18" charset="0"/>
              </a:rPr>
              <a:t> </a:t>
            </a:r>
            <a:r>
              <a:rPr lang="ru-RU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(</a:t>
            </a:r>
            <a:r>
              <a:rPr lang="en-US" sz="2000" b="1" i="1" dirty="0">
                <a:solidFill>
                  <a:srgbClr val="800080"/>
                </a:solidFill>
                <a:latin typeface="Bookman Old Style" pitchFamily="18" charset="0"/>
              </a:rPr>
              <a:t>S</a:t>
            </a:r>
            <a:r>
              <a:rPr lang="ru-RU" sz="2000" b="1" i="1" dirty="0" err="1">
                <a:solidFill>
                  <a:srgbClr val="800080"/>
                </a:solidFill>
                <a:latin typeface="Bookman Old Style" pitchFamily="18" charset="0"/>
              </a:rPr>
              <a:t>полн</a:t>
            </a:r>
            <a:r>
              <a:rPr lang="ru-RU" sz="2000" b="1" i="1" dirty="0">
                <a:solidFill>
                  <a:srgbClr val="800080"/>
                </a:solidFill>
                <a:latin typeface="Bookman Old Style" pitchFamily="18" charset="0"/>
              </a:rPr>
              <a:t>)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называется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сумма площадей всех её граней: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оснований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и всех боковых граней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ru-RU" sz="2000" b="1" dirty="0" smtClean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spcBef>
                <a:spcPct val="50000"/>
              </a:spcBef>
            </a:pPr>
            <a:r>
              <a:rPr lang="ru-RU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Площадью </a:t>
            </a:r>
            <a:r>
              <a:rPr lang="ru-RU" sz="2000" b="1" i="1" dirty="0">
                <a:solidFill>
                  <a:srgbClr val="800080"/>
                </a:solidFill>
                <a:latin typeface="Bookman Old Style" pitchFamily="18" charset="0"/>
              </a:rPr>
              <a:t>боковой поверхности</a:t>
            </a:r>
            <a:r>
              <a:rPr lang="en-US" sz="2000" b="1" dirty="0">
                <a:solidFill>
                  <a:srgbClr val="800080"/>
                </a:solidFill>
                <a:latin typeface="Bookman Old Style" pitchFamily="18" charset="0"/>
              </a:rPr>
              <a:t> </a:t>
            </a:r>
            <a:r>
              <a:rPr lang="ru-RU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усечённой</a:t>
            </a:r>
            <a:r>
              <a:rPr lang="ru-RU" sz="2000" b="1" dirty="0" smtClean="0">
                <a:solidFill>
                  <a:srgbClr val="800080"/>
                </a:solidFill>
                <a:latin typeface="Bookman Old Style" pitchFamily="18" charset="0"/>
              </a:rPr>
              <a:t> </a:t>
            </a:r>
            <a:r>
              <a:rPr lang="ru-RU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пирамиды</a:t>
            </a:r>
            <a:r>
              <a:rPr lang="ru-RU" sz="2000" b="1" dirty="0" smtClean="0">
                <a:solidFill>
                  <a:srgbClr val="800080"/>
                </a:solidFill>
                <a:latin typeface="Bookman Old Style" pitchFamily="18" charset="0"/>
              </a:rPr>
              <a:t> </a:t>
            </a:r>
            <a:r>
              <a:rPr lang="en-US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(S</a:t>
            </a:r>
            <a:r>
              <a:rPr lang="ru-RU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бок</a:t>
            </a:r>
            <a:r>
              <a:rPr lang="en-US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)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называется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сумма площадей её боковых граней.</a:t>
            </a:r>
          </a:p>
          <a:p>
            <a:pPr>
              <a:spcBef>
                <a:spcPct val="50000"/>
              </a:spcBef>
            </a:pPr>
            <a:r>
              <a:rPr lang="ru-RU" sz="2000" b="1" i="1" dirty="0" smtClean="0">
                <a:solidFill>
                  <a:srgbClr val="800080"/>
                </a:solidFill>
                <a:latin typeface="Bookman Old Style" pitchFamily="18" charset="0"/>
              </a:rPr>
              <a:t>Площадь </a:t>
            </a:r>
            <a:r>
              <a:rPr lang="ru-RU" sz="2000" b="1" i="1" dirty="0">
                <a:solidFill>
                  <a:srgbClr val="800080"/>
                </a:solidFill>
                <a:latin typeface="Bookman Old Style" pitchFamily="18" charset="0"/>
              </a:rPr>
              <a:t>боковой поверхности правильной пирамиды</a:t>
            </a:r>
            <a:r>
              <a:rPr lang="ru-RU" sz="2000" b="1" dirty="0">
                <a:solidFill>
                  <a:srgbClr val="800080"/>
                </a:solidFill>
                <a:latin typeface="Bookman Old Style" pitchFamily="18" charset="0"/>
              </a:rPr>
              <a:t>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равна половине произведения периметра основания на апофему.</a:t>
            </a:r>
          </a:p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А как найти площадь боковой поверхности правильной усечённой пирамиды?</a:t>
            </a:r>
          </a:p>
          <a:p>
            <a:pPr>
              <a:spcBef>
                <a:spcPct val="50000"/>
              </a:spcBef>
            </a:pPr>
            <a:endParaRPr lang="ru-RU" sz="2000" b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hlink"/>
                </a:solidFill>
                <a:latin typeface="Bookman Old Style" pitchFamily="18" charset="0"/>
              </a:rPr>
              <a:t>   </a:t>
            </a:r>
          </a:p>
        </p:txBody>
      </p:sp>
      <p:sp>
        <p:nvSpPr>
          <p:cNvPr id="17422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ПЛОЩАДЬ ПОВЕРХНОСТИ УСЕЧЁННОЙ ПИРАМИДЫ</a:t>
            </a: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1263197" y="2469695"/>
            <a:ext cx="59649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C00000"/>
                </a:solidFill>
              </a:rPr>
              <a:t>S</a:t>
            </a:r>
            <a:r>
              <a:rPr lang="ru-RU" sz="2800" b="1" baseline="-25000" dirty="0" err="1">
                <a:solidFill>
                  <a:srgbClr val="C00000"/>
                </a:solidFill>
              </a:rPr>
              <a:t>полн.усеч.</a:t>
            </a:r>
            <a:r>
              <a:rPr lang="ru-RU" sz="2800" b="1" dirty="0" err="1">
                <a:solidFill>
                  <a:srgbClr val="C00000"/>
                </a:solidFill>
              </a:rPr>
              <a:t>=</a:t>
            </a:r>
            <a:r>
              <a:rPr lang="en-US" sz="2800" b="1" dirty="0">
                <a:solidFill>
                  <a:srgbClr val="C00000"/>
                </a:solidFill>
              </a:rPr>
              <a:t>S</a:t>
            </a:r>
            <a:r>
              <a:rPr lang="ru-RU" sz="2800" b="1" baseline="-25000" dirty="0" err="1">
                <a:solidFill>
                  <a:srgbClr val="C00000"/>
                </a:solidFill>
              </a:rPr>
              <a:t>бок</a:t>
            </a:r>
            <a:r>
              <a:rPr lang="ru-RU" sz="2800" b="1" dirty="0" err="1">
                <a:solidFill>
                  <a:srgbClr val="C00000"/>
                </a:solidFill>
              </a:rPr>
              <a:t>+</a:t>
            </a:r>
            <a:r>
              <a:rPr lang="en-US" sz="2800" b="1" dirty="0">
                <a:solidFill>
                  <a:srgbClr val="C00000"/>
                </a:solidFill>
              </a:rPr>
              <a:t>S</a:t>
            </a:r>
            <a:r>
              <a:rPr lang="ru-RU" sz="2800" b="1" baseline="-25000" dirty="0" err="1">
                <a:solidFill>
                  <a:srgbClr val="C00000"/>
                </a:solidFill>
              </a:rPr>
              <a:t>верхн.осн.</a:t>
            </a:r>
            <a:r>
              <a:rPr lang="ru-RU" sz="2800" b="1" dirty="0" err="1">
                <a:solidFill>
                  <a:srgbClr val="C00000"/>
                </a:solidFill>
              </a:rPr>
              <a:t>+</a:t>
            </a:r>
            <a:r>
              <a:rPr lang="en-US" sz="2800" b="1" dirty="0">
                <a:solidFill>
                  <a:srgbClr val="C00000"/>
                </a:solidFill>
              </a:rPr>
              <a:t>S</a:t>
            </a:r>
            <a:r>
              <a:rPr lang="ru-RU" sz="2800" b="1" baseline="-25000" dirty="0" err="1">
                <a:solidFill>
                  <a:srgbClr val="C00000"/>
                </a:solidFill>
              </a:rPr>
              <a:t>нижн.осн</a:t>
            </a:r>
            <a:r>
              <a:rPr lang="ru-RU" sz="2800" b="1" baseline="-25000" dirty="0">
                <a:solidFill>
                  <a:srgbClr val="C00000"/>
                </a:solidFill>
              </a:rPr>
              <a:t>.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40"/>
                            </p:stCondLst>
                            <p:childTnLst>
                              <p:par>
                                <p:cTn id="11" presetID="5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174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7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7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74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0" grpId="0"/>
      <p:bldP spid="174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187553"/>
            <a:ext cx="8229600" cy="1143000"/>
          </a:xfrm>
        </p:spPr>
        <p:txBody>
          <a:bodyPr/>
          <a:lstStyle/>
          <a:p>
            <a:pPr eaLnBrk="1" hangingPunct="1"/>
            <a:r>
              <a:rPr lang="ru-RU" sz="3200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ПЛОЩАДЬ БОКОВОЙ ПОВЕРХНОСТИ УСЕЧЁННОЙ ПИРАМИДЫ</a:t>
            </a:r>
          </a:p>
        </p:txBody>
      </p:sp>
      <p:graphicFrame>
        <p:nvGraphicFramePr>
          <p:cNvPr id="13317" name="Object 41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910263" y="2120900"/>
          <a:ext cx="1514475" cy="1143000"/>
        </p:xfrm>
        <a:graphic>
          <a:graphicData uri="http://schemas.openxmlformats.org/presentationml/2006/ole">
            <p:oleObj spid="_x0000_s13338" name="Mathcad" r:id="rId3" imgW="1514475" imgH="1143000" progId="">
              <p:embed/>
            </p:oleObj>
          </a:graphicData>
        </a:graphic>
      </p:graphicFrame>
      <p:graphicFrame>
        <p:nvGraphicFramePr>
          <p:cNvPr id="13318" name="Object 4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419350" y="4924425"/>
          <a:ext cx="114300" cy="215900"/>
        </p:xfrm>
        <a:graphic>
          <a:graphicData uri="http://schemas.openxmlformats.org/presentationml/2006/ole">
            <p:oleObj spid="_x0000_s13339" name="Формула" r:id="rId4" imgW="114151" imgH="215619" progId="Equation.3">
              <p:embed/>
            </p:oleObj>
          </a:graphicData>
        </a:graphic>
      </p:graphicFrame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363538" y="2289175"/>
            <a:ext cx="3176587" cy="3073400"/>
            <a:chOff x="541" y="1454"/>
            <a:chExt cx="2001" cy="1936"/>
          </a:xfrm>
        </p:grpSpPr>
        <p:sp>
          <p:nvSpPr>
            <p:cNvPr id="13339" name="AutoShape 10"/>
            <p:cNvSpPr>
              <a:spLocks noChangeArrowheads="1"/>
            </p:cNvSpPr>
            <p:nvPr/>
          </p:nvSpPr>
          <p:spPr bwMode="auto">
            <a:xfrm>
              <a:off x="549" y="2532"/>
              <a:ext cx="1984" cy="851"/>
            </a:xfrm>
            <a:prstGeom prst="parallelogram">
              <a:avLst>
                <a:gd name="adj" fmla="val 58284"/>
              </a:avLst>
            </a:prstGeom>
            <a:noFill/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0" name="Line 11"/>
            <p:cNvSpPr>
              <a:spLocks noChangeShapeType="1"/>
            </p:cNvSpPr>
            <p:nvPr/>
          </p:nvSpPr>
          <p:spPr bwMode="auto">
            <a:xfrm flipH="1">
              <a:off x="541" y="1782"/>
              <a:ext cx="639" cy="16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1" name="Line 12"/>
            <p:cNvSpPr>
              <a:spLocks noChangeShapeType="1"/>
            </p:cNvSpPr>
            <p:nvPr/>
          </p:nvSpPr>
          <p:spPr bwMode="auto">
            <a:xfrm>
              <a:off x="1775" y="1783"/>
              <a:ext cx="255" cy="16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2" name="Line 13"/>
            <p:cNvSpPr>
              <a:spLocks noChangeShapeType="1"/>
            </p:cNvSpPr>
            <p:nvPr/>
          </p:nvSpPr>
          <p:spPr bwMode="auto">
            <a:xfrm>
              <a:off x="1985" y="1464"/>
              <a:ext cx="557" cy="10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3" name="Line 14"/>
            <p:cNvSpPr>
              <a:spLocks noChangeShapeType="1"/>
            </p:cNvSpPr>
            <p:nvPr/>
          </p:nvSpPr>
          <p:spPr bwMode="auto">
            <a:xfrm flipH="1">
              <a:off x="1049" y="1454"/>
              <a:ext cx="332" cy="10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4" name="AutoShape 15"/>
            <p:cNvSpPr>
              <a:spLocks noChangeArrowheads="1"/>
            </p:cNvSpPr>
            <p:nvPr/>
          </p:nvSpPr>
          <p:spPr bwMode="auto">
            <a:xfrm>
              <a:off x="1179" y="1462"/>
              <a:ext cx="796" cy="320"/>
            </a:xfrm>
            <a:prstGeom prst="parallelogram">
              <a:avLst>
                <a:gd name="adj" fmla="val 6218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5" name="Line 17"/>
            <p:cNvSpPr>
              <a:spLocks noChangeShapeType="1"/>
            </p:cNvSpPr>
            <p:nvPr/>
          </p:nvSpPr>
          <p:spPr bwMode="auto">
            <a:xfrm flipH="1">
              <a:off x="2034" y="2541"/>
              <a:ext cx="500" cy="8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6" name="Line 19"/>
            <p:cNvSpPr>
              <a:spLocks noChangeShapeType="1"/>
            </p:cNvSpPr>
            <p:nvPr/>
          </p:nvSpPr>
          <p:spPr bwMode="auto">
            <a:xfrm flipV="1">
              <a:off x="560" y="3376"/>
              <a:ext cx="1447" cy="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2049463" y="2836863"/>
            <a:ext cx="273050" cy="2527300"/>
            <a:chOff x="1290" y="1789"/>
            <a:chExt cx="172" cy="1592"/>
          </a:xfrm>
        </p:grpSpPr>
        <p:sp>
          <p:nvSpPr>
            <p:cNvPr id="13336" name="Line 18"/>
            <p:cNvSpPr>
              <a:spLocks noChangeShapeType="1"/>
            </p:cNvSpPr>
            <p:nvPr/>
          </p:nvSpPr>
          <p:spPr bwMode="auto">
            <a:xfrm flipH="1">
              <a:off x="1290" y="1789"/>
              <a:ext cx="172" cy="1592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7" name="Line 20"/>
            <p:cNvSpPr>
              <a:spLocks noChangeShapeType="1"/>
            </p:cNvSpPr>
            <p:nvPr/>
          </p:nvSpPr>
          <p:spPr bwMode="auto">
            <a:xfrm>
              <a:off x="1314" y="3273"/>
              <a:ext cx="1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8" name="Line 21"/>
            <p:cNvSpPr>
              <a:spLocks noChangeShapeType="1"/>
            </p:cNvSpPr>
            <p:nvPr/>
          </p:nvSpPr>
          <p:spPr bwMode="auto">
            <a:xfrm flipH="1">
              <a:off x="1422" y="3261"/>
              <a:ext cx="12" cy="1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43" name="Line 27"/>
          <p:cNvSpPr>
            <a:spLocks noChangeShapeType="1"/>
          </p:cNvSpPr>
          <p:nvPr/>
        </p:nvSpPr>
        <p:spPr bwMode="auto">
          <a:xfrm flipV="1">
            <a:off x="1374775" y="2789238"/>
            <a:ext cx="950913" cy="635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50" name="Text Box 34"/>
          <p:cNvSpPr txBox="1">
            <a:spLocks noChangeArrowheads="1"/>
          </p:cNvSpPr>
          <p:nvPr/>
        </p:nvSpPr>
        <p:spPr bwMode="auto">
          <a:xfrm>
            <a:off x="2728686" y="1196295"/>
            <a:ext cx="58449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latin typeface="Bookman Old Style" pitchFamily="18" charset="0"/>
              </a:rPr>
              <a:t>Найдем площадь одной из граней правильной </a:t>
            </a:r>
            <a:r>
              <a:rPr lang="en-US" dirty="0">
                <a:latin typeface="Bookman Old Style" pitchFamily="18" charset="0"/>
              </a:rPr>
              <a:t>n-</a:t>
            </a:r>
            <a:r>
              <a:rPr lang="ru-RU" dirty="0">
                <a:latin typeface="Bookman Old Style" pitchFamily="18" charset="0"/>
              </a:rPr>
              <a:t>угольной усечённой пирамиды.</a:t>
            </a:r>
          </a:p>
        </p:txBody>
      </p:sp>
      <p:sp>
        <p:nvSpPr>
          <p:cNvPr id="111651" name="Text Box 35"/>
          <p:cNvSpPr txBox="1">
            <a:spLocks noChangeArrowheads="1"/>
          </p:cNvSpPr>
          <p:nvPr/>
        </p:nvSpPr>
        <p:spPr bwMode="auto">
          <a:xfrm>
            <a:off x="1336449" y="5292725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b="1" dirty="0" smtClean="0">
                <a:solidFill>
                  <a:schemeClr val="folHlink"/>
                </a:solidFill>
                <a:latin typeface="Century" pitchFamily="18" charset="0"/>
              </a:rPr>
              <a:t>α</a:t>
            </a:r>
            <a:r>
              <a:rPr lang="ru-RU" sz="2800" b="1" baseline="-25000" dirty="0" smtClean="0">
                <a:solidFill>
                  <a:schemeClr val="folHlink"/>
                </a:solidFill>
                <a:latin typeface="Century" pitchFamily="18" charset="0"/>
              </a:rPr>
              <a:t>2</a:t>
            </a:r>
            <a:endParaRPr lang="el-GR" sz="2800" b="1" dirty="0">
              <a:solidFill>
                <a:schemeClr val="folHlink"/>
              </a:solidFill>
              <a:latin typeface="Century" pitchFamily="18" charset="0"/>
            </a:endParaRPr>
          </a:p>
        </p:txBody>
      </p:sp>
      <p:sp>
        <p:nvSpPr>
          <p:cNvPr id="111652" name="Text Box 36"/>
          <p:cNvSpPr txBox="1">
            <a:spLocks noChangeArrowheads="1"/>
          </p:cNvSpPr>
          <p:nvPr/>
        </p:nvSpPr>
        <p:spPr bwMode="auto">
          <a:xfrm>
            <a:off x="1809750" y="227965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b="1" dirty="0">
                <a:solidFill>
                  <a:schemeClr val="folHlink"/>
                </a:solidFill>
                <a:latin typeface="Century" pitchFamily="18" charset="0"/>
              </a:rPr>
              <a:t>α</a:t>
            </a:r>
            <a:r>
              <a:rPr lang="ru-RU" sz="2800" b="1" baseline="-25000" dirty="0">
                <a:solidFill>
                  <a:schemeClr val="folHlink"/>
                </a:solidFill>
                <a:latin typeface="Century" pitchFamily="18" charset="0"/>
              </a:rPr>
              <a:t>1</a:t>
            </a:r>
            <a:endParaRPr lang="el-GR" sz="2800" b="1" dirty="0">
              <a:solidFill>
                <a:schemeClr val="folHlink"/>
              </a:solidFill>
              <a:latin typeface="Century" pitchFamily="18" charset="0"/>
            </a:endParaRPr>
          </a:p>
        </p:txBody>
      </p:sp>
      <p:sp>
        <p:nvSpPr>
          <p:cNvPr id="111632" name="Line 16"/>
          <p:cNvSpPr>
            <a:spLocks noChangeShapeType="1"/>
          </p:cNvSpPr>
          <p:nvPr/>
        </p:nvSpPr>
        <p:spPr bwMode="auto">
          <a:xfrm flipV="1">
            <a:off x="360363" y="5354638"/>
            <a:ext cx="236855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8" name="Text Box 37"/>
          <p:cNvSpPr txBox="1">
            <a:spLocks noChangeArrowheads="1"/>
          </p:cNvSpPr>
          <p:nvPr/>
        </p:nvSpPr>
        <p:spPr bwMode="auto">
          <a:xfrm>
            <a:off x="4224338" y="1960563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11654" name="Text Box 38"/>
          <p:cNvSpPr txBox="1">
            <a:spLocks noChangeArrowheads="1"/>
          </p:cNvSpPr>
          <p:nvPr/>
        </p:nvSpPr>
        <p:spPr bwMode="auto">
          <a:xfrm>
            <a:off x="1828800" y="4103234"/>
            <a:ext cx="5043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13330" name="Object 47"/>
          <p:cNvGraphicFramePr>
            <a:graphicFrameLocks noChangeAspect="1"/>
          </p:cNvGraphicFramePr>
          <p:nvPr/>
        </p:nvGraphicFramePr>
        <p:xfrm>
          <a:off x="5037138" y="2843213"/>
          <a:ext cx="114300" cy="215900"/>
        </p:xfrm>
        <a:graphic>
          <a:graphicData uri="http://schemas.openxmlformats.org/presentationml/2006/ole">
            <p:oleObj spid="_x0000_s13340" name="Формула" r:id="rId5" imgW="114151" imgH="215619" progId="Equation.3">
              <p:embed/>
            </p:oleObj>
          </a:graphicData>
        </a:graphic>
      </p:graphicFrame>
      <p:graphicFrame>
        <p:nvGraphicFramePr>
          <p:cNvPr id="111671" name="Object 55"/>
          <p:cNvGraphicFramePr>
            <a:graphicFrameLocks noChangeAspect="1"/>
          </p:cNvGraphicFramePr>
          <p:nvPr/>
        </p:nvGraphicFramePr>
        <p:xfrm>
          <a:off x="5169352" y="1799772"/>
          <a:ext cx="2995787" cy="1035504"/>
        </p:xfrm>
        <a:graphic>
          <a:graphicData uri="http://schemas.openxmlformats.org/presentationml/2006/ole">
            <p:oleObj spid="_x0000_s13341" name="Формула" r:id="rId6" imgW="1104900" imgH="393700" progId="Equation.3">
              <p:embed/>
            </p:oleObj>
          </a:graphicData>
        </a:graphic>
      </p:graphicFrame>
      <p:sp>
        <p:nvSpPr>
          <p:cNvPr id="111673" name="Text Box 57"/>
          <p:cNvSpPr txBox="1">
            <a:spLocks noChangeArrowheads="1"/>
          </p:cNvSpPr>
          <p:nvPr/>
        </p:nvSpPr>
        <p:spPr bwMode="auto">
          <a:xfrm>
            <a:off x="3788229" y="2728232"/>
            <a:ext cx="50654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latin typeface="Bookman Old Style" pitchFamily="18" charset="0"/>
              </a:rPr>
              <a:t>Т.к. эта усечённая пирамида правильная, то</a:t>
            </a:r>
          </a:p>
        </p:txBody>
      </p:sp>
      <p:graphicFrame>
        <p:nvGraphicFramePr>
          <p:cNvPr id="111674" name="Object 58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977142" y="3200174"/>
          <a:ext cx="4926012" cy="1011237"/>
        </p:xfrm>
        <a:graphic>
          <a:graphicData uri="http://schemas.openxmlformats.org/presentationml/2006/ole">
            <p:oleObj spid="_x0000_s13342" name="Формула" r:id="rId7" imgW="1916868" imgH="393529" progId="Equation.3">
              <p:embed/>
            </p:oleObj>
          </a:graphicData>
        </a:graphic>
      </p:graphicFrame>
      <p:graphicFrame>
        <p:nvGraphicFramePr>
          <p:cNvPr id="4" name="Object 60"/>
          <p:cNvGraphicFramePr>
            <a:graphicFrameLocks noChangeAspect="1"/>
          </p:cNvGraphicFramePr>
          <p:nvPr/>
        </p:nvGraphicFramePr>
        <p:xfrm>
          <a:off x="5117421" y="5348062"/>
          <a:ext cx="2139950" cy="1106488"/>
        </p:xfrm>
        <a:graphic>
          <a:graphicData uri="http://schemas.openxmlformats.org/presentationml/2006/ole">
            <p:oleObj spid="_x0000_s13343" name="Формула" r:id="rId8" imgW="1028254" imgH="393529" progId="Equation.3">
              <p:embed/>
            </p:oleObj>
          </a:graphicData>
        </a:graphic>
      </p:graphicFrame>
      <p:graphicFrame>
        <p:nvGraphicFramePr>
          <p:cNvPr id="36" name="Object 58"/>
          <p:cNvGraphicFramePr>
            <a:graphicFrameLocks noChangeAspect="1"/>
          </p:cNvGraphicFramePr>
          <p:nvPr/>
        </p:nvGraphicFramePr>
        <p:xfrm>
          <a:off x="4214586" y="4255860"/>
          <a:ext cx="3782786" cy="908881"/>
        </p:xfrm>
        <a:graphic>
          <a:graphicData uri="http://schemas.openxmlformats.org/presentationml/2006/ole">
            <p:oleObj spid="_x0000_s13344" name="Формула" r:id="rId9" imgW="1637589" imgH="393529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1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11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1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1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11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11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11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11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11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43" grpId="0" animBg="1"/>
      <p:bldP spid="111651" grpId="0"/>
      <p:bldP spid="111652" grpId="0"/>
      <p:bldP spid="111632" grpId="0" animBg="1"/>
      <p:bldP spid="1116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WordArt 4"/>
          <p:cNvSpPr>
            <a:spLocks noChangeArrowheads="1" noChangeShapeType="1" noTextEdit="1"/>
          </p:cNvSpPr>
          <p:nvPr/>
        </p:nvSpPr>
        <p:spPr bwMode="auto">
          <a:xfrm>
            <a:off x="1563460" y="899885"/>
            <a:ext cx="5610225" cy="682399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Домашнее задание</a:t>
            </a:r>
            <a:endParaRPr lang="ru-RU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chemeClr val="accent6">
                  <a:lumMod val="50000"/>
                </a:scheme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5029" y="1930399"/>
            <a:ext cx="28440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1)</a:t>
            </a:r>
            <a:r>
              <a:rPr lang="ru-RU" dirty="0" smtClean="0"/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№ 267, 269;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714" y="231095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Повторение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>
                <a:latin typeface="Bookman Old Style" pitchFamily="18" charset="0"/>
              </a:rPr>
              <a:t>Дайте определение пирамиды.</a:t>
            </a:r>
          </a:p>
          <a:p>
            <a:r>
              <a:rPr lang="ru-RU" sz="2800" dirty="0" smtClean="0">
                <a:latin typeface="Bookman Old Style" pitchFamily="18" charset="0"/>
              </a:rPr>
              <a:t>Назовите элементы пирамиды.</a:t>
            </a:r>
          </a:p>
          <a:p>
            <a:endParaRPr lang="ru-RU" sz="2800" dirty="0">
              <a:latin typeface="Bookman Old Style" pitchFamily="18" charset="0"/>
            </a:endParaRPr>
          </a:p>
        </p:txBody>
      </p:sp>
      <p:grpSp>
        <p:nvGrpSpPr>
          <p:cNvPr id="27" name="Группа 53"/>
          <p:cNvGrpSpPr>
            <a:grpSpLocks/>
          </p:cNvGrpSpPr>
          <p:nvPr/>
        </p:nvGrpSpPr>
        <p:grpSpPr bwMode="auto">
          <a:xfrm>
            <a:off x="4869317" y="2545897"/>
            <a:ext cx="3490912" cy="3984328"/>
            <a:chOff x="1142843" y="2095500"/>
            <a:chExt cx="3695857" cy="4574779"/>
          </a:xfrm>
        </p:grpSpPr>
        <p:cxnSp>
          <p:nvCxnSpPr>
            <p:cNvPr id="30" name="Прямая соединительная линия 12"/>
            <p:cNvCxnSpPr>
              <a:cxnSpLocks noChangeShapeType="1"/>
            </p:cNvCxnSpPr>
            <p:nvPr/>
          </p:nvCxnSpPr>
          <p:spPr bwMode="auto">
            <a:xfrm rot="16200000" flipV="1">
              <a:off x="1466850" y="4016375"/>
              <a:ext cx="2959100" cy="6350"/>
            </a:xfrm>
            <a:prstGeom prst="line">
              <a:avLst/>
            </a:prstGeom>
            <a:noFill/>
            <a:ln w="22225" algn="ctr">
              <a:solidFill>
                <a:srgbClr val="C00000"/>
              </a:solidFill>
              <a:prstDash val="dash"/>
              <a:round/>
              <a:headEnd/>
              <a:tailEnd/>
            </a:ln>
          </p:spPr>
        </p:cxnSp>
        <p:sp>
          <p:nvSpPr>
            <p:cNvPr id="31" name="Полилиния 30"/>
            <p:cNvSpPr/>
            <p:nvPr/>
          </p:nvSpPr>
          <p:spPr bwMode="auto">
            <a:xfrm>
              <a:off x="1531084" y="4762194"/>
              <a:ext cx="2863911" cy="1436332"/>
            </a:xfrm>
            <a:custGeom>
              <a:avLst/>
              <a:gdLst>
                <a:gd name="connsiteX0" fmla="*/ 0 w 2878372"/>
                <a:gd name="connsiteY0" fmla="*/ 1478943 h 1478943"/>
                <a:gd name="connsiteX1" fmla="*/ 731520 w 2878372"/>
                <a:gd name="connsiteY1" fmla="*/ 0 h 1478943"/>
                <a:gd name="connsiteX2" fmla="*/ 2878372 w 2878372"/>
                <a:gd name="connsiteY2" fmla="*/ 15903 h 1478943"/>
                <a:gd name="connsiteX3" fmla="*/ 2870420 w 2878372"/>
                <a:gd name="connsiteY3" fmla="*/ 15903 h 1478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8372" h="1478943">
                  <a:moveTo>
                    <a:pt x="0" y="1478943"/>
                  </a:moveTo>
                  <a:lnTo>
                    <a:pt x="731520" y="0"/>
                  </a:lnTo>
                  <a:lnTo>
                    <a:pt x="2878372" y="15903"/>
                  </a:lnTo>
                  <a:lnTo>
                    <a:pt x="2870420" y="15903"/>
                  </a:lnTo>
                </a:path>
              </a:pathLst>
            </a:custGeom>
            <a:noFill/>
            <a:ln w="222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sz="2400">
                <a:latin typeface="+mn-lt"/>
              </a:endParaRPr>
            </a:p>
          </p:txBody>
        </p:sp>
        <p:cxnSp>
          <p:nvCxnSpPr>
            <p:cNvPr id="32" name="Прямая соединительная линия 31"/>
            <p:cNvCxnSpPr/>
            <p:nvPr/>
          </p:nvCxnSpPr>
          <p:spPr bwMode="auto">
            <a:xfrm flipH="1">
              <a:off x="2268911" y="2558480"/>
              <a:ext cx="687405" cy="2203714"/>
            </a:xfrm>
            <a:prstGeom prst="line">
              <a:avLst/>
            </a:prstGeom>
            <a:noFill/>
            <a:ln w="22225" cap="flat" cmpd="sng" algn="ctr">
              <a:solidFill>
                <a:schemeClr val="tx2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Прямая соединительная линия 32"/>
            <p:cNvCxnSpPr/>
            <p:nvPr/>
          </p:nvCxnSpPr>
          <p:spPr bwMode="auto">
            <a:xfrm rot="5400000">
              <a:off x="390608" y="3672065"/>
              <a:ext cx="3669210" cy="1442040"/>
            </a:xfrm>
            <a:prstGeom prst="lin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1142843" y="6132907"/>
              <a:ext cx="532781" cy="5300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А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593302" y="6140198"/>
              <a:ext cx="534462" cy="5300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В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305919" y="4406756"/>
              <a:ext cx="532781" cy="5300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С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687390" y="4392174"/>
              <a:ext cx="534462" cy="5300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D</a:t>
              </a:r>
              <a:endParaRPr lang="ru-RU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749591" y="2095500"/>
              <a:ext cx="532781" cy="5300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S</a:t>
              </a:r>
              <a:endParaRPr lang="ru-RU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endParaRPr>
            </a:p>
          </p:txBody>
        </p:sp>
        <p:cxnSp>
          <p:nvCxnSpPr>
            <p:cNvPr id="39" name="Прямая соединительная линия 38"/>
            <p:cNvCxnSpPr/>
            <p:nvPr/>
          </p:nvCxnSpPr>
          <p:spPr bwMode="auto">
            <a:xfrm flipV="1">
              <a:off x="1509235" y="4778598"/>
              <a:ext cx="2880718" cy="1439978"/>
            </a:xfrm>
            <a:prstGeom prst="line">
              <a:avLst/>
            </a:prstGeom>
            <a:noFill/>
            <a:ln w="222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Прямая соединительная линия 39"/>
            <p:cNvCxnSpPr/>
            <p:nvPr/>
          </p:nvCxnSpPr>
          <p:spPr bwMode="auto">
            <a:xfrm flipH="1" flipV="1">
              <a:off x="2233616" y="4765840"/>
              <a:ext cx="1431956" cy="1465497"/>
            </a:xfrm>
            <a:prstGeom prst="line">
              <a:avLst/>
            </a:prstGeom>
            <a:noFill/>
            <a:ln w="222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" name="Овал 25"/>
            <p:cNvSpPr>
              <a:spLocks noChangeArrowheads="1"/>
            </p:cNvSpPr>
            <p:nvPr/>
          </p:nvSpPr>
          <p:spPr bwMode="auto">
            <a:xfrm>
              <a:off x="2927746" y="5473069"/>
              <a:ext cx="45378" cy="45568"/>
            </a:xfrm>
            <a:prstGeom prst="ellipse">
              <a:avLst/>
            </a:prstGeom>
            <a:solidFill>
              <a:srgbClr val="C00000"/>
            </a:solidFill>
            <a:ln w="19050" algn="ctr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sz="2400">
                <a:latin typeface="+mn-lt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676601" y="5501451"/>
              <a:ext cx="534462" cy="53042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i="1" dirty="0">
                  <a:solidFill>
                    <a:schemeClr val="accent6">
                      <a:lumMod val="50000"/>
                    </a:schemeClr>
                  </a:solidFill>
                  <a:latin typeface="Bookman Old Style" pitchFamily="18" charset="0"/>
                  <a:cs typeface="Arial" pitchFamily="34" charset="0"/>
                </a:rPr>
                <a:t>О</a:t>
              </a:r>
            </a:p>
          </p:txBody>
        </p:sp>
        <p:sp>
          <p:nvSpPr>
            <p:cNvPr id="46" name="Полилиния 45"/>
            <p:cNvSpPr/>
            <p:nvPr/>
          </p:nvSpPr>
          <p:spPr bwMode="auto">
            <a:xfrm>
              <a:off x="1521000" y="4762194"/>
              <a:ext cx="2873996" cy="1469142"/>
            </a:xfrm>
            <a:custGeom>
              <a:avLst/>
              <a:gdLst>
                <a:gd name="connsiteX0" fmla="*/ 2886323 w 2886323"/>
                <a:gd name="connsiteY0" fmla="*/ 0 h 1470991"/>
                <a:gd name="connsiteX1" fmla="*/ 2178657 w 2886323"/>
                <a:gd name="connsiteY1" fmla="*/ 1470991 h 1470991"/>
                <a:gd name="connsiteX2" fmla="*/ 0 w 2886323"/>
                <a:gd name="connsiteY2" fmla="*/ 1455089 h 1470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86323" h="1470991">
                  <a:moveTo>
                    <a:pt x="2886323" y="0"/>
                  </a:moveTo>
                  <a:lnTo>
                    <a:pt x="2178657" y="1470991"/>
                  </a:lnTo>
                  <a:lnTo>
                    <a:pt x="0" y="1455089"/>
                  </a:lnTo>
                </a:path>
              </a:pathLst>
            </a:cu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sz="2400">
                <a:latin typeface="+mn-lt"/>
              </a:endParaRPr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 bwMode="auto">
            <a:xfrm>
              <a:off x="2946233" y="2558480"/>
              <a:ext cx="736146" cy="3669210"/>
            </a:xfrm>
            <a:prstGeom prst="line">
              <a:avLst/>
            </a:prstGeom>
            <a:noFill/>
            <a:ln w="22225" cap="flat" cmpd="sng" algn="ctr">
              <a:solidFill>
                <a:schemeClr val="tx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Прямая соединительная линия 47"/>
            <p:cNvCxnSpPr/>
            <p:nvPr/>
          </p:nvCxnSpPr>
          <p:spPr bwMode="auto">
            <a:xfrm>
              <a:off x="2946233" y="2558480"/>
              <a:ext cx="1431956" cy="2211005"/>
            </a:xfrm>
            <a:prstGeom prst="line">
              <a:avLst/>
            </a:prstGeom>
            <a:noFill/>
            <a:ln w="22225" cap="flat" cmpd="sng" algn="ctr">
              <a:solidFill>
                <a:schemeClr val="tx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714" y="231095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Повторение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>
                <a:latin typeface="Bookman Old Style" pitchFamily="18" charset="0"/>
              </a:rPr>
              <a:t>Какая пирамида называется правильной?</a:t>
            </a:r>
          </a:p>
          <a:p>
            <a:r>
              <a:rPr lang="ru-RU" sz="2800" dirty="0" smtClean="0">
                <a:latin typeface="Bookman Old Style" pitchFamily="18" charset="0"/>
              </a:rPr>
              <a:t>Как находится площадь боковой поверхности правильной пирамиды?</a:t>
            </a:r>
          </a:p>
          <a:p>
            <a:r>
              <a:rPr lang="ru-RU" sz="2800" dirty="0" smtClean="0">
                <a:latin typeface="Bookman Old Style" pitchFamily="18" charset="0"/>
              </a:rPr>
              <a:t>Чему равна площадь полной поверхности пирамиды?</a:t>
            </a:r>
          </a:p>
          <a:p>
            <a:r>
              <a:rPr lang="ru-RU" sz="2800" dirty="0" smtClean="0">
                <a:latin typeface="Bookman Old Style" pitchFamily="18" charset="0"/>
              </a:rPr>
              <a:t>Вспомним определение трапеции</a:t>
            </a:r>
          </a:p>
          <a:p>
            <a:r>
              <a:rPr lang="ru-RU" sz="2800" dirty="0" smtClean="0">
                <a:latin typeface="Bookman Old Style" pitchFamily="18" charset="0"/>
              </a:rPr>
              <a:t>Какие виды трапеций вам известны?</a:t>
            </a:r>
          </a:p>
          <a:p>
            <a:r>
              <a:rPr lang="ru-RU" sz="2800" dirty="0" smtClean="0">
                <a:latin typeface="Bookman Old Style" pitchFamily="18" charset="0"/>
              </a:rPr>
              <a:t>Как найти площадь трапеции?</a:t>
            </a:r>
          </a:p>
          <a:p>
            <a:pPr>
              <a:buNone/>
            </a:pPr>
            <a:endParaRPr lang="ru-RU" sz="2800" dirty="0" smtClean="0">
              <a:latin typeface="Bookman Old Style" pitchFamily="18" charset="0"/>
            </a:endParaRPr>
          </a:p>
          <a:p>
            <a:endParaRPr lang="ru-RU" sz="2800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2195513" y="55165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А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4284663" y="2276475"/>
            <a:ext cx="4427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B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7740650" y="2205038"/>
            <a:ext cx="4363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C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8243888" y="54451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800" b="1" i="1">
              <a:latin typeface="Times New Roman" pitchFamily="18" charset="0"/>
            </a:endParaRP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7812088" y="5416097"/>
            <a:ext cx="4571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D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52250" name="Freeform 26"/>
          <p:cNvSpPr>
            <a:spLocks/>
          </p:cNvSpPr>
          <p:nvPr/>
        </p:nvSpPr>
        <p:spPr bwMode="auto">
          <a:xfrm>
            <a:off x="2423886" y="2708275"/>
            <a:ext cx="5380264" cy="2908754"/>
          </a:xfrm>
          <a:custGeom>
            <a:avLst/>
            <a:gdLst/>
            <a:ahLst/>
            <a:cxnLst>
              <a:cxn ang="0">
                <a:pos x="3397" y="0"/>
              </a:cxn>
              <a:cxn ang="0">
                <a:pos x="3388" y="1804"/>
              </a:cxn>
              <a:cxn ang="0">
                <a:pos x="0" y="1830"/>
              </a:cxn>
              <a:cxn ang="0">
                <a:pos x="1356" y="0"/>
              </a:cxn>
              <a:cxn ang="0">
                <a:pos x="3388" y="9"/>
              </a:cxn>
            </a:cxnLst>
            <a:rect l="0" t="0" r="r" b="b"/>
            <a:pathLst>
              <a:path w="3397" h="1830">
                <a:moveTo>
                  <a:pt x="3397" y="0"/>
                </a:moveTo>
                <a:lnTo>
                  <a:pt x="3388" y="1804"/>
                </a:lnTo>
                <a:lnTo>
                  <a:pt x="0" y="1830"/>
                </a:lnTo>
                <a:lnTo>
                  <a:pt x="1356" y="0"/>
                </a:lnTo>
                <a:lnTo>
                  <a:pt x="3388" y="9"/>
                </a:lnTo>
              </a:path>
            </a:pathLst>
          </a:custGeom>
          <a:noFill/>
          <a:ln w="34925">
            <a:solidFill>
              <a:schemeClr val="accent2">
                <a:lumMod val="2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3414259" y="3353935"/>
            <a:ext cx="394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9</a:t>
            </a:r>
            <a:endParaRPr lang="ru-RU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6084434" y="2335666"/>
            <a:ext cx="394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9</a:t>
            </a:r>
            <a:endParaRPr lang="ru-RU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2253" name="Text Box 29"/>
          <p:cNvSpPr txBox="1">
            <a:spLocks noChangeArrowheads="1"/>
          </p:cNvSpPr>
          <p:nvPr/>
        </p:nvSpPr>
        <p:spPr bwMode="auto">
          <a:xfrm>
            <a:off x="2723242" y="5095649"/>
            <a:ext cx="7280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45°</a:t>
            </a:r>
          </a:p>
        </p:txBody>
      </p:sp>
      <p:sp>
        <p:nvSpPr>
          <p:cNvPr id="52257" name="Freeform 33"/>
          <p:cNvSpPr>
            <a:spLocks/>
          </p:cNvSpPr>
          <p:nvPr/>
        </p:nvSpPr>
        <p:spPr bwMode="auto">
          <a:xfrm rot="5400000">
            <a:off x="7451725" y="5229225"/>
            <a:ext cx="360363" cy="3603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222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Заголовок 1"/>
          <p:cNvSpPr>
            <a:spLocks noGrp="1"/>
          </p:cNvSpPr>
          <p:nvPr>
            <p:ph type="title"/>
          </p:nvPr>
        </p:nvSpPr>
        <p:spPr>
          <a:xfrm>
            <a:off x="442685" y="0"/>
            <a:ext cx="8229600" cy="1143000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Задача № 1.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57201" y="1022590"/>
            <a:ext cx="82368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latin typeface="Bookman Old Style" pitchFamily="18" charset="0"/>
              </a:rPr>
              <a:t>В прямоугольной трапеции </a:t>
            </a:r>
            <a:r>
              <a:rPr lang="en-US" sz="2800" dirty="0" smtClean="0">
                <a:latin typeface="Bookman Old Style" pitchFamily="18" charset="0"/>
              </a:rPr>
              <a:t>ABCD</a:t>
            </a:r>
            <a:r>
              <a:rPr lang="ru-RU" sz="2800" dirty="0" smtClean="0">
                <a:latin typeface="Bookman Old Style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latin typeface="Bookman Old Style" pitchFamily="18" charset="0"/>
              </a:rPr>
              <a:t>АВ = ВС = 9 см, угол </a:t>
            </a:r>
            <a:r>
              <a:rPr lang="en-US" sz="2800" dirty="0" smtClean="0">
                <a:latin typeface="Bookman Old Style" pitchFamily="18" charset="0"/>
              </a:rPr>
              <a:t>D</a:t>
            </a:r>
            <a:r>
              <a:rPr lang="ru-RU" sz="2800" dirty="0" smtClean="0">
                <a:latin typeface="Bookman Old Style" pitchFamily="18" charset="0"/>
              </a:rPr>
              <a:t> равен 45°. Найдите площадь трапеции.</a:t>
            </a:r>
            <a:endParaRPr lang="ru-RU" sz="2800" dirty="0">
              <a:latin typeface="Bookman Old Style" pitchFamily="18" charset="0"/>
            </a:endParaRPr>
          </a:p>
        </p:txBody>
      </p:sp>
      <p:sp>
        <p:nvSpPr>
          <p:cNvPr id="25" name="Freeform 68"/>
          <p:cNvSpPr>
            <a:spLocks/>
          </p:cNvSpPr>
          <p:nvPr/>
        </p:nvSpPr>
        <p:spPr bwMode="auto">
          <a:xfrm rot="944908">
            <a:off x="2587815" y="5327099"/>
            <a:ext cx="251741" cy="254561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V="1">
            <a:off x="3392261" y="4064000"/>
            <a:ext cx="337910" cy="1859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H="1" flipV="1">
            <a:off x="5820229" y="2496457"/>
            <a:ext cx="3175" cy="41773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572000" y="2714171"/>
            <a:ext cx="29029" cy="291737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33"/>
          <p:cNvSpPr>
            <a:spLocks/>
          </p:cNvSpPr>
          <p:nvPr/>
        </p:nvSpPr>
        <p:spPr bwMode="auto">
          <a:xfrm rot="10800000">
            <a:off x="4614181" y="5250997"/>
            <a:ext cx="349704" cy="33700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222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4321402" y="5539468"/>
            <a:ext cx="4235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F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2195513" y="55165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А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3635375" y="2636838"/>
            <a:ext cx="4427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B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6804025" y="2565400"/>
            <a:ext cx="4363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C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6655" name="AutoShape 31"/>
          <p:cNvSpPr>
            <a:spLocks noChangeArrowheads="1"/>
          </p:cNvSpPr>
          <p:nvPr/>
        </p:nvSpPr>
        <p:spPr bwMode="auto">
          <a:xfrm flipV="1">
            <a:off x="2641828" y="3083151"/>
            <a:ext cx="5616575" cy="2449512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444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56" name="Freeform 32"/>
          <p:cNvSpPr>
            <a:spLocks/>
          </p:cNvSpPr>
          <p:nvPr/>
        </p:nvSpPr>
        <p:spPr bwMode="auto">
          <a:xfrm>
            <a:off x="4033838" y="3106738"/>
            <a:ext cx="14287" cy="2406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516"/>
              </a:cxn>
            </a:cxnLst>
            <a:rect l="0" t="0" r="r" b="b"/>
            <a:pathLst>
              <a:path w="9" h="1516">
                <a:moveTo>
                  <a:pt x="0" y="0"/>
                </a:moveTo>
                <a:lnTo>
                  <a:pt x="9" y="1516"/>
                </a:lnTo>
              </a:path>
            </a:pathLst>
          </a:cu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8243888" y="54451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8243888" y="5373688"/>
            <a:ext cx="4571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D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6667" name="Freeform 43"/>
          <p:cNvSpPr>
            <a:spLocks/>
          </p:cNvSpPr>
          <p:nvPr/>
        </p:nvSpPr>
        <p:spPr bwMode="auto">
          <a:xfrm rot="10800000">
            <a:off x="4067175" y="5157788"/>
            <a:ext cx="360363" cy="360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222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68" name="Text Box 44"/>
          <p:cNvSpPr txBox="1">
            <a:spLocks noChangeArrowheads="1"/>
          </p:cNvSpPr>
          <p:nvPr/>
        </p:nvSpPr>
        <p:spPr bwMode="auto">
          <a:xfrm>
            <a:off x="3633560" y="550204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H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6" name="Freeform 32"/>
          <p:cNvSpPr>
            <a:spLocks/>
          </p:cNvSpPr>
          <p:nvPr/>
        </p:nvSpPr>
        <p:spPr bwMode="auto">
          <a:xfrm>
            <a:off x="6885895" y="3143024"/>
            <a:ext cx="14287" cy="2406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516"/>
              </a:cxn>
            </a:cxnLst>
            <a:rect l="0" t="0" r="r" b="b"/>
            <a:pathLst>
              <a:path w="9" h="1516">
                <a:moveTo>
                  <a:pt x="0" y="0"/>
                </a:moveTo>
                <a:lnTo>
                  <a:pt x="9" y="1516"/>
                </a:lnTo>
              </a:path>
            </a:pathLst>
          </a:cu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" name="Freeform 43"/>
          <p:cNvSpPr>
            <a:spLocks/>
          </p:cNvSpPr>
          <p:nvPr/>
        </p:nvSpPr>
        <p:spPr bwMode="auto">
          <a:xfrm rot="5400000">
            <a:off x="6527347" y="5150532"/>
            <a:ext cx="360363" cy="360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222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" name="Text Box 44"/>
          <p:cNvSpPr txBox="1">
            <a:spLocks noChangeArrowheads="1"/>
          </p:cNvSpPr>
          <p:nvPr/>
        </p:nvSpPr>
        <p:spPr bwMode="auto">
          <a:xfrm>
            <a:off x="6703332" y="5465764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P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9" name="Заголовок 1"/>
          <p:cNvSpPr>
            <a:spLocks noGrp="1"/>
          </p:cNvSpPr>
          <p:nvPr>
            <p:ph type="title"/>
          </p:nvPr>
        </p:nvSpPr>
        <p:spPr>
          <a:xfrm>
            <a:off x="442685" y="0"/>
            <a:ext cx="8229600" cy="1143000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Задача № </a:t>
            </a:r>
            <a:r>
              <a:rPr lang="en-US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2</a:t>
            </a: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57201" y="1022590"/>
            <a:ext cx="82368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latin typeface="Bookman Old Style" pitchFamily="18" charset="0"/>
              </a:rPr>
              <a:t>В равнобедренной трапеции </a:t>
            </a:r>
            <a:r>
              <a:rPr lang="en-US" sz="2800" dirty="0" smtClean="0">
                <a:latin typeface="Bookman Old Style" pitchFamily="18" charset="0"/>
              </a:rPr>
              <a:t>ABCD</a:t>
            </a:r>
            <a:r>
              <a:rPr lang="ru-RU" sz="2800" dirty="0" smtClean="0">
                <a:latin typeface="Bookman Old Style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latin typeface="Bookman Old Style" pitchFamily="18" charset="0"/>
              </a:rPr>
              <a:t>ВН − высота, угол В равен 120°, АВ = 4см,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Bookman Old Style" pitchFamily="18" charset="0"/>
              </a:rPr>
              <a:t>HD</a:t>
            </a:r>
            <a:r>
              <a:rPr lang="ru-RU" sz="2800" dirty="0" smtClean="0">
                <a:latin typeface="Bookman Old Style" pitchFamily="18" charset="0"/>
              </a:rPr>
              <a:t> = 9 см. Найдите площадь трапеции.</a:t>
            </a:r>
            <a:endParaRPr lang="ru-RU" sz="2800" dirty="0">
              <a:latin typeface="Bookman Old Style" pitchFamily="18" charset="0"/>
            </a:endParaRPr>
          </a:p>
        </p:txBody>
      </p:sp>
      <p:sp>
        <p:nvSpPr>
          <p:cNvPr id="52" name="Freeform 68"/>
          <p:cNvSpPr>
            <a:spLocks/>
          </p:cNvSpPr>
          <p:nvPr/>
        </p:nvSpPr>
        <p:spPr bwMode="auto">
          <a:xfrm rot="7321325">
            <a:off x="3901229" y="3082153"/>
            <a:ext cx="460800" cy="30552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3" name="Text Box 29"/>
          <p:cNvSpPr txBox="1">
            <a:spLocks noChangeArrowheads="1"/>
          </p:cNvSpPr>
          <p:nvPr/>
        </p:nvSpPr>
        <p:spPr bwMode="auto">
          <a:xfrm>
            <a:off x="4116613" y="3179763"/>
            <a:ext cx="9380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120°</a:t>
            </a:r>
            <a:endParaRPr lang="ru-RU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4" name="Text Box 27"/>
          <p:cNvSpPr txBox="1">
            <a:spLocks noChangeArrowheads="1"/>
          </p:cNvSpPr>
          <p:nvPr/>
        </p:nvSpPr>
        <p:spPr bwMode="auto">
          <a:xfrm>
            <a:off x="3065916" y="3803878"/>
            <a:ext cx="394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4</a:t>
            </a:r>
            <a:endParaRPr lang="ru-RU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5" name="AutoShape 50"/>
          <p:cNvSpPr>
            <a:spLocks/>
          </p:cNvSpPr>
          <p:nvPr/>
        </p:nvSpPr>
        <p:spPr bwMode="auto">
          <a:xfrm rot="5400000">
            <a:off x="6017984" y="3868627"/>
            <a:ext cx="332586" cy="4119674"/>
          </a:xfrm>
          <a:prstGeom prst="rightBrace">
            <a:avLst>
              <a:gd name="adj1" fmla="val 4997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" name="Text Box 27"/>
          <p:cNvSpPr txBox="1">
            <a:spLocks noChangeArrowheads="1"/>
          </p:cNvSpPr>
          <p:nvPr/>
        </p:nvSpPr>
        <p:spPr bwMode="auto">
          <a:xfrm>
            <a:off x="6077630" y="6046335"/>
            <a:ext cx="394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9</a:t>
            </a:r>
            <a:endParaRPr lang="ru-RU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915" name="Freeform 51"/>
          <p:cNvSpPr>
            <a:spLocks/>
          </p:cNvSpPr>
          <p:nvPr/>
        </p:nvSpPr>
        <p:spPr bwMode="auto">
          <a:xfrm>
            <a:off x="1447800" y="2489200"/>
            <a:ext cx="3276600" cy="3073400"/>
          </a:xfrm>
          <a:custGeom>
            <a:avLst/>
            <a:gdLst/>
            <a:ahLst/>
            <a:cxnLst>
              <a:cxn ang="0">
                <a:pos x="0" y="1552"/>
              </a:cxn>
              <a:cxn ang="0">
                <a:pos x="960" y="1936"/>
              </a:cxn>
              <a:cxn ang="0">
                <a:pos x="2064" y="1504"/>
              </a:cxn>
              <a:cxn ang="0">
                <a:pos x="1632" y="208"/>
              </a:cxn>
              <a:cxn ang="0">
                <a:pos x="1360" y="0"/>
              </a:cxn>
              <a:cxn ang="0">
                <a:pos x="1104" y="16"/>
              </a:cxn>
              <a:cxn ang="0">
                <a:pos x="864" y="208"/>
              </a:cxn>
              <a:cxn ang="0">
                <a:pos x="0" y="1552"/>
              </a:cxn>
            </a:cxnLst>
            <a:rect l="0" t="0" r="r" b="b"/>
            <a:pathLst>
              <a:path w="2064" h="1936">
                <a:moveTo>
                  <a:pt x="0" y="1552"/>
                </a:moveTo>
                <a:lnTo>
                  <a:pt x="960" y="1936"/>
                </a:lnTo>
                <a:lnTo>
                  <a:pt x="2064" y="1504"/>
                </a:lnTo>
                <a:lnTo>
                  <a:pt x="1632" y="208"/>
                </a:lnTo>
                <a:lnTo>
                  <a:pt x="1360" y="0"/>
                </a:lnTo>
                <a:lnTo>
                  <a:pt x="1104" y="16"/>
                </a:lnTo>
                <a:lnTo>
                  <a:pt x="864" y="208"/>
                </a:lnTo>
                <a:lnTo>
                  <a:pt x="0" y="1552"/>
                </a:lnTo>
                <a:close/>
              </a:path>
            </a:pathLst>
          </a:custGeom>
          <a:solidFill>
            <a:srgbClr val="0099FF">
              <a:alpha val="35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95942" y="3976914"/>
            <a:ext cx="6096000" cy="1905000"/>
            <a:chOff x="96" y="2400"/>
            <a:chExt cx="3840" cy="1200"/>
          </a:xfrm>
          <a:solidFill>
            <a:srgbClr val="009999">
              <a:alpha val="25000"/>
            </a:srgbClr>
          </a:solidFill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96" y="2400"/>
              <a:ext cx="3840" cy="1200"/>
              <a:chOff x="336" y="2024"/>
              <a:chExt cx="4280" cy="1152"/>
            </a:xfrm>
            <a:grpFill/>
          </p:grpSpPr>
          <p:sp>
            <p:nvSpPr>
              <p:cNvPr id="548868" name="Freeform 4"/>
              <p:cNvSpPr>
                <a:spLocks/>
              </p:cNvSpPr>
              <p:nvPr/>
            </p:nvSpPr>
            <p:spPr bwMode="auto">
              <a:xfrm>
                <a:off x="336" y="2040"/>
                <a:ext cx="4280" cy="1136"/>
              </a:xfrm>
              <a:custGeom>
                <a:avLst/>
                <a:gdLst/>
                <a:ahLst/>
                <a:cxnLst>
                  <a:cxn ang="0">
                    <a:pos x="0" y="1088"/>
                  </a:cxn>
                  <a:cxn ang="0">
                    <a:pos x="904" y="80"/>
                  </a:cxn>
                  <a:cxn ang="0">
                    <a:pos x="4280" y="0"/>
                  </a:cxn>
                  <a:cxn ang="0">
                    <a:pos x="3432" y="1088"/>
                  </a:cxn>
                  <a:cxn ang="0">
                    <a:pos x="6" y="1091"/>
                  </a:cxn>
                  <a:cxn ang="0">
                    <a:pos x="6" y="1123"/>
                  </a:cxn>
                  <a:cxn ang="0">
                    <a:pos x="3448" y="1120"/>
                  </a:cxn>
                  <a:cxn ang="0">
                    <a:pos x="3448" y="1136"/>
                  </a:cxn>
                  <a:cxn ang="0">
                    <a:pos x="3464" y="1104"/>
                  </a:cxn>
                  <a:cxn ang="0">
                    <a:pos x="3448" y="1104"/>
                  </a:cxn>
                  <a:cxn ang="0">
                    <a:pos x="4264" y="48"/>
                  </a:cxn>
                  <a:cxn ang="0">
                    <a:pos x="4264" y="48"/>
                  </a:cxn>
                  <a:cxn ang="0">
                    <a:pos x="3448" y="1088"/>
                  </a:cxn>
                  <a:cxn ang="0">
                    <a:pos x="6" y="1091"/>
                  </a:cxn>
                </a:cxnLst>
                <a:rect l="0" t="0" r="r" b="b"/>
                <a:pathLst>
                  <a:path w="4280" h="1136">
                    <a:moveTo>
                      <a:pt x="0" y="1088"/>
                    </a:moveTo>
                    <a:lnTo>
                      <a:pt x="904" y="80"/>
                    </a:lnTo>
                    <a:lnTo>
                      <a:pt x="4280" y="0"/>
                    </a:lnTo>
                    <a:lnTo>
                      <a:pt x="3432" y="1088"/>
                    </a:lnTo>
                    <a:lnTo>
                      <a:pt x="6" y="1091"/>
                    </a:lnTo>
                    <a:lnTo>
                      <a:pt x="6" y="1123"/>
                    </a:lnTo>
                    <a:lnTo>
                      <a:pt x="3448" y="1120"/>
                    </a:lnTo>
                    <a:lnTo>
                      <a:pt x="3448" y="1136"/>
                    </a:lnTo>
                    <a:lnTo>
                      <a:pt x="3464" y="1104"/>
                    </a:lnTo>
                    <a:lnTo>
                      <a:pt x="3448" y="1104"/>
                    </a:lnTo>
                    <a:lnTo>
                      <a:pt x="4264" y="48"/>
                    </a:lnTo>
                    <a:lnTo>
                      <a:pt x="4264" y="48"/>
                    </a:lnTo>
                    <a:lnTo>
                      <a:pt x="3448" y="1088"/>
                    </a:lnTo>
                    <a:lnTo>
                      <a:pt x="6" y="1091"/>
                    </a:ln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869" name="Freeform 5"/>
              <p:cNvSpPr>
                <a:spLocks/>
              </p:cNvSpPr>
              <p:nvPr/>
            </p:nvSpPr>
            <p:spPr bwMode="auto">
              <a:xfrm>
                <a:off x="3768" y="2024"/>
                <a:ext cx="848" cy="1138"/>
              </a:xfrm>
              <a:custGeom>
                <a:avLst/>
                <a:gdLst/>
                <a:ahLst/>
                <a:cxnLst>
                  <a:cxn ang="0">
                    <a:pos x="848" y="0"/>
                  </a:cxn>
                  <a:cxn ang="0">
                    <a:pos x="848" y="64"/>
                  </a:cxn>
                  <a:cxn ang="0">
                    <a:pos x="12" y="1138"/>
                  </a:cxn>
                  <a:cxn ang="0">
                    <a:pos x="0" y="1090"/>
                  </a:cxn>
                  <a:cxn ang="0">
                    <a:pos x="848" y="0"/>
                  </a:cxn>
                </a:cxnLst>
                <a:rect l="0" t="0" r="r" b="b"/>
                <a:pathLst>
                  <a:path w="848" h="1138">
                    <a:moveTo>
                      <a:pt x="848" y="0"/>
                    </a:moveTo>
                    <a:lnTo>
                      <a:pt x="848" y="64"/>
                    </a:lnTo>
                    <a:lnTo>
                      <a:pt x="12" y="1138"/>
                    </a:lnTo>
                    <a:lnTo>
                      <a:pt x="0" y="1090"/>
                    </a:lnTo>
                    <a:lnTo>
                      <a:pt x="848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870" name="Freeform 6"/>
              <p:cNvSpPr>
                <a:spLocks/>
              </p:cNvSpPr>
              <p:nvPr/>
            </p:nvSpPr>
            <p:spPr bwMode="auto">
              <a:xfrm>
                <a:off x="336" y="3109"/>
                <a:ext cx="3444" cy="59"/>
              </a:xfrm>
              <a:custGeom>
                <a:avLst/>
                <a:gdLst/>
                <a:ahLst/>
                <a:cxnLst>
                  <a:cxn ang="0">
                    <a:pos x="6" y="22"/>
                  </a:cxn>
                  <a:cxn ang="0">
                    <a:pos x="3432" y="5"/>
                  </a:cxn>
                  <a:cxn ang="0">
                    <a:pos x="3444" y="53"/>
                  </a:cxn>
                  <a:cxn ang="0">
                    <a:pos x="0" y="59"/>
                  </a:cxn>
                  <a:cxn ang="0">
                    <a:pos x="6" y="22"/>
                  </a:cxn>
                </a:cxnLst>
                <a:rect l="0" t="0" r="r" b="b"/>
                <a:pathLst>
                  <a:path w="3444" h="59">
                    <a:moveTo>
                      <a:pt x="6" y="22"/>
                    </a:moveTo>
                    <a:cubicBezTo>
                      <a:pt x="2207" y="27"/>
                      <a:pt x="2859" y="0"/>
                      <a:pt x="3432" y="5"/>
                    </a:cubicBezTo>
                    <a:lnTo>
                      <a:pt x="3444" y="53"/>
                    </a:lnTo>
                    <a:lnTo>
                      <a:pt x="0" y="59"/>
                    </a:lnTo>
                    <a:lnTo>
                      <a:pt x="6" y="22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548871" name="Object 7"/>
            <p:cNvGraphicFramePr>
              <a:graphicFrameLocks noChangeAspect="1"/>
            </p:cNvGraphicFramePr>
            <p:nvPr/>
          </p:nvGraphicFramePr>
          <p:xfrm>
            <a:off x="3408" y="2448"/>
            <a:ext cx="264" cy="352"/>
          </p:xfrm>
          <a:graphic>
            <a:graphicData uri="http://schemas.openxmlformats.org/presentationml/2006/ole">
              <p:oleObj spid="_x0000_s67586" name="Формула" r:id="rId3" imgW="152280" imgH="203040" progId="Equation.3">
                <p:embed/>
              </p:oleObj>
            </a:graphicData>
          </a:graphic>
        </p:graphicFrame>
      </p:grpSp>
      <p:sp>
        <p:nvSpPr>
          <p:cNvPr id="548872" name="Freeform 8"/>
          <p:cNvSpPr>
            <a:spLocks/>
          </p:cNvSpPr>
          <p:nvPr/>
        </p:nvSpPr>
        <p:spPr bwMode="auto">
          <a:xfrm>
            <a:off x="1447800" y="4114800"/>
            <a:ext cx="3308350" cy="1447800"/>
          </a:xfrm>
          <a:custGeom>
            <a:avLst/>
            <a:gdLst/>
            <a:ahLst/>
            <a:cxnLst>
              <a:cxn ang="0">
                <a:pos x="0" y="524"/>
              </a:cxn>
              <a:cxn ang="0">
                <a:pos x="664" y="32"/>
              </a:cxn>
              <a:cxn ang="0">
                <a:pos x="1392" y="0"/>
              </a:cxn>
              <a:cxn ang="0">
                <a:pos x="2084" y="488"/>
              </a:cxn>
              <a:cxn ang="0">
                <a:pos x="960" y="912"/>
              </a:cxn>
              <a:cxn ang="0">
                <a:pos x="0" y="528"/>
              </a:cxn>
            </a:cxnLst>
            <a:rect l="0" t="0" r="r" b="b"/>
            <a:pathLst>
              <a:path w="2084" h="912">
                <a:moveTo>
                  <a:pt x="0" y="524"/>
                </a:moveTo>
                <a:lnTo>
                  <a:pt x="664" y="32"/>
                </a:lnTo>
                <a:lnTo>
                  <a:pt x="1392" y="0"/>
                </a:lnTo>
                <a:lnTo>
                  <a:pt x="2084" y="488"/>
                </a:lnTo>
                <a:lnTo>
                  <a:pt x="960" y="912"/>
                </a:lnTo>
                <a:lnTo>
                  <a:pt x="0" y="528"/>
                </a:lnTo>
              </a:path>
            </a:pathLst>
          </a:custGeom>
          <a:solidFill>
            <a:srgbClr val="33CC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3" name="Freeform 9"/>
          <p:cNvSpPr>
            <a:spLocks/>
          </p:cNvSpPr>
          <p:nvPr/>
        </p:nvSpPr>
        <p:spPr bwMode="auto">
          <a:xfrm>
            <a:off x="1447800" y="2794000"/>
            <a:ext cx="1384300" cy="2159000"/>
          </a:xfrm>
          <a:custGeom>
            <a:avLst/>
            <a:gdLst/>
            <a:ahLst/>
            <a:cxnLst>
              <a:cxn ang="0">
                <a:pos x="872" y="0"/>
              </a:cxn>
              <a:cxn ang="0">
                <a:pos x="0" y="1360"/>
              </a:cxn>
            </a:cxnLst>
            <a:rect l="0" t="0" r="r" b="b"/>
            <a:pathLst>
              <a:path w="872" h="1360">
                <a:moveTo>
                  <a:pt x="872" y="0"/>
                </a:moveTo>
                <a:lnTo>
                  <a:pt x="0" y="136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4" name="Freeform 10"/>
          <p:cNvSpPr>
            <a:spLocks/>
          </p:cNvSpPr>
          <p:nvPr/>
        </p:nvSpPr>
        <p:spPr bwMode="auto">
          <a:xfrm>
            <a:off x="4051300" y="2819400"/>
            <a:ext cx="704850" cy="2076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44" y="1308"/>
              </a:cxn>
            </a:cxnLst>
            <a:rect l="0" t="0" r="r" b="b"/>
            <a:pathLst>
              <a:path w="444" h="1308">
                <a:moveTo>
                  <a:pt x="0" y="0"/>
                </a:moveTo>
                <a:lnTo>
                  <a:pt x="444" y="130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5" name="Freeform 11"/>
          <p:cNvSpPr>
            <a:spLocks/>
          </p:cNvSpPr>
          <p:nvPr/>
        </p:nvSpPr>
        <p:spPr bwMode="auto">
          <a:xfrm>
            <a:off x="3644900" y="2489200"/>
            <a:ext cx="14288" cy="162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024"/>
              </a:cxn>
            </a:cxnLst>
            <a:rect l="0" t="0" r="r" b="b"/>
            <a:pathLst>
              <a:path w="9" h="1024">
                <a:moveTo>
                  <a:pt x="0" y="0"/>
                </a:moveTo>
                <a:lnTo>
                  <a:pt x="9" y="1024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6" name="Freeform 12"/>
          <p:cNvSpPr>
            <a:spLocks/>
          </p:cNvSpPr>
          <p:nvPr/>
        </p:nvSpPr>
        <p:spPr bwMode="auto">
          <a:xfrm>
            <a:off x="2451100" y="2590800"/>
            <a:ext cx="711200" cy="1574800"/>
          </a:xfrm>
          <a:custGeom>
            <a:avLst/>
            <a:gdLst/>
            <a:ahLst/>
            <a:cxnLst>
              <a:cxn ang="0">
                <a:pos x="448" y="0"/>
              </a:cxn>
              <a:cxn ang="0">
                <a:pos x="0" y="992"/>
              </a:cxn>
            </a:cxnLst>
            <a:rect l="0" t="0" r="r" b="b"/>
            <a:pathLst>
              <a:path w="448" h="992">
                <a:moveTo>
                  <a:pt x="448" y="0"/>
                </a:moveTo>
                <a:lnTo>
                  <a:pt x="0" y="992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7" name="Freeform 13"/>
          <p:cNvSpPr>
            <a:spLocks/>
          </p:cNvSpPr>
          <p:nvPr/>
        </p:nvSpPr>
        <p:spPr bwMode="auto">
          <a:xfrm>
            <a:off x="1447800" y="4114800"/>
            <a:ext cx="3314700" cy="838200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648" y="32"/>
              </a:cxn>
              <a:cxn ang="0">
                <a:pos x="1392" y="0"/>
              </a:cxn>
              <a:cxn ang="0">
                <a:pos x="2088" y="496"/>
              </a:cxn>
            </a:cxnLst>
            <a:rect l="0" t="0" r="r" b="b"/>
            <a:pathLst>
              <a:path w="2088" h="528">
                <a:moveTo>
                  <a:pt x="0" y="528"/>
                </a:moveTo>
                <a:lnTo>
                  <a:pt x="648" y="32"/>
                </a:lnTo>
                <a:lnTo>
                  <a:pt x="1392" y="0"/>
                </a:lnTo>
                <a:lnTo>
                  <a:pt x="2088" y="496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8" name="Freeform 14"/>
          <p:cNvSpPr>
            <a:spLocks/>
          </p:cNvSpPr>
          <p:nvPr/>
        </p:nvSpPr>
        <p:spPr bwMode="auto">
          <a:xfrm>
            <a:off x="2971800" y="2971800"/>
            <a:ext cx="419100" cy="2590800"/>
          </a:xfrm>
          <a:custGeom>
            <a:avLst/>
            <a:gdLst/>
            <a:ahLst/>
            <a:cxnLst>
              <a:cxn ang="0">
                <a:pos x="264" y="0"/>
              </a:cxn>
              <a:cxn ang="0">
                <a:pos x="0" y="1632"/>
              </a:cxn>
            </a:cxnLst>
            <a:rect l="0" t="0" r="r" b="b"/>
            <a:pathLst>
              <a:path w="264" h="1632">
                <a:moveTo>
                  <a:pt x="264" y="0"/>
                </a:moveTo>
                <a:lnTo>
                  <a:pt x="0" y="163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9" name="Freeform 15"/>
          <p:cNvSpPr>
            <a:spLocks/>
          </p:cNvSpPr>
          <p:nvPr/>
        </p:nvSpPr>
        <p:spPr bwMode="auto">
          <a:xfrm>
            <a:off x="1447800" y="4895850"/>
            <a:ext cx="3302000" cy="666750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60" y="420"/>
              </a:cxn>
              <a:cxn ang="0">
                <a:pos x="2080" y="0"/>
              </a:cxn>
            </a:cxnLst>
            <a:rect l="0" t="0" r="r" b="b"/>
            <a:pathLst>
              <a:path w="2080" h="420">
                <a:moveTo>
                  <a:pt x="0" y="36"/>
                </a:moveTo>
                <a:lnTo>
                  <a:pt x="960" y="420"/>
                </a:lnTo>
                <a:lnTo>
                  <a:pt x="208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80" name="Text Box 16"/>
          <p:cNvSpPr txBox="1">
            <a:spLocks noChangeArrowheads="1"/>
          </p:cNvSpPr>
          <p:nvPr/>
        </p:nvSpPr>
        <p:spPr bwMode="auto">
          <a:xfrm>
            <a:off x="990600" y="47244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1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1" name="Text Box 17"/>
          <p:cNvSpPr txBox="1">
            <a:spLocks noChangeArrowheads="1"/>
          </p:cNvSpPr>
          <p:nvPr/>
        </p:nvSpPr>
        <p:spPr bwMode="auto">
          <a:xfrm>
            <a:off x="2547938" y="5410200"/>
            <a:ext cx="542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2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2" name="Text Box 18"/>
          <p:cNvSpPr txBox="1">
            <a:spLocks noChangeArrowheads="1"/>
          </p:cNvSpPr>
          <p:nvPr/>
        </p:nvSpPr>
        <p:spPr bwMode="auto">
          <a:xfrm>
            <a:off x="2057400" y="37338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n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4" name="Text Box 20"/>
          <p:cNvSpPr txBox="1">
            <a:spLocks noChangeArrowheads="1"/>
          </p:cNvSpPr>
          <p:nvPr/>
        </p:nvSpPr>
        <p:spPr bwMode="auto">
          <a:xfrm>
            <a:off x="4572000" y="48006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3</a:t>
            </a:r>
            <a:endParaRPr lang="ru-RU" sz="2400" b="1" i="1" dirty="0">
              <a:latin typeface="Bookman Old Style" pitchFamily="18" charset="0"/>
            </a:endParaRPr>
          </a:p>
        </p:txBody>
      </p:sp>
      <p:graphicFrame>
        <p:nvGraphicFramePr>
          <p:cNvPr id="548886" name="Object 2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67587" name="Формула" r:id="rId4" imgW="114151" imgH="215619" progId="Equation.3">
              <p:embed/>
            </p:oleObj>
          </a:graphicData>
        </a:graphic>
      </p:graphicFrame>
      <p:sp>
        <p:nvSpPr>
          <p:cNvPr id="548899" name="Text Box 35"/>
          <p:cNvSpPr txBox="1">
            <a:spLocks noChangeArrowheads="1"/>
          </p:cNvSpPr>
          <p:nvPr/>
        </p:nvSpPr>
        <p:spPr bwMode="auto">
          <a:xfrm>
            <a:off x="1988457" y="359229"/>
            <a:ext cx="51251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j-ea"/>
                <a:cs typeface="+mj-cs"/>
              </a:rPr>
              <a:t>Усеченная пирамида</a:t>
            </a:r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2819400" y="2514600"/>
            <a:ext cx="1219200" cy="457200"/>
            <a:chOff x="1776" y="1584"/>
            <a:chExt cx="768" cy="288"/>
          </a:xfrm>
        </p:grpSpPr>
        <p:sp>
          <p:nvSpPr>
            <p:cNvPr id="548906" name="Freeform 42"/>
            <p:cNvSpPr>
              <a:spLocks/>
            </p:cNvSpPr>
            <p:nvPr/>
          </p:nvSpPr>
          <p:spPr bwMode="auto">
            <a:xfrm>
              <a:off x="1776" y="1776"/>
              <a:ext cx="768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768" y="0"/>
                </a:cxn>
              </a:cxnLst>
              <a:rect l="0" t="0" r="r" b="b"/>
              <a:pathLst>
                <a:path w="768" h="96">
                  <a:moveTo>
                    <a:pt x="0" y="0"/>
                  </a:moveTo>
                  <a:lnTo>
                    <a:pt x="384" y="96"/>
                  </a:lnTo>
                  <a:lnTo>
                    <a:pt x="76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8907" name="Freeform 43"/>
            <p:cNvSpPr>
              <a:spLocks/>
            </p:cNvSpPr>
            <p:nvPr/>
          </p:nvSpPr>
          <p:spPr bwMode="auto">
            <a:xfrm>
              <a:off x="1776" y="1584"/>
              <a:ext cx="768" cy="192"/>
            </a:xfrm>
            <a:custGeom>
              <a:avLst/>
              <a:gdLst/>
              <a:ahLst/>
              <a:cxnLst>
                <a:cxn ang="0">
                  <a:pos x="768" y="192"/>
                </a:cxn>
                <a:cxn ang="0">
                  <a:pos x="528" y="0"/>
                </a:cxn>
                <a:cxn ang="0">
                  <a:pos x="240" y="0"/>
                </a:cxn>
                <a:cxn ang="0">
                  <a:pos x="0" y="192"/>
                </a:cxn>
              </a:cxnLst>
              <a:rect l="0" t="0" r="r" b="b"/>
              <a:pathLst>
                <a:path w="768" h="192">
                  <a:moveTo>
                    <a:pt x="768" y="192"/>
                  </a:moveTo>
                  <a:lnTo>
                    <a:pt x="528" y="0"/>
                  </a:lnTo>
                  <a:lnTo>
                    <a:pt x="240" y="0"/>
                  </a:lnTo>
                  <a:lnTo>
                    <a:pt x="0" y="1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-6096000" y="1665514"/>
            <a:ext cx="6096000" cy="1905000"/>
            <a:chOff x="96" y="2400"/>
            <a:chExt cx="3840" cy="1200"/>
          </a:xfrm>
          <a:solidFill>
            <a:srgbClr val="CC0099">
              <a:alpha val="17000"/>
            </a:srgbClr>
          </a:solidFill>
        </p:grpSpPr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96" y="2400"/>
              <a:ext cx="3840" cy="1200"/>
              <a:chOff x="336" y="2024"/>
              <a:chExt cx="4280" cy="1152"/>
            </a:xfrm>
            <a:grpFill/>
          </p:grpSpPr>
          <p:sp>
            <p:nvSpPr>
              <p:cNvPr id="548902" name="Freeform 38"/>
              <p:cNvSpPr>
                <a:spLocks/>
              </p:cNvSpPr>
              <p:nvPr/>
            </p:nvSpPr>
            <p:spPr bwMode="auto">
              <a:xfrm>
                <a:off x="336" y="2040"/>
                <a:ext cx="4280" cy="1136"/>
              </a:xfrm>
              <a:custGeom>
                <a:avLst/>
                <a:gdLst/>
                <a:ahLst/>
                <a:cxnLst>
                  <a:cxn ang="0">
                    <a:pos x="0" y="1088"/>
                  </a:cxn>
                  <a:cxn ang="0">
                    <a:pos x="904" y="80"/>
                  </a:cxn>
                  <a:cxn ang="0">
                    <a:pos x="4280" y="0"/>
                  </a:cxn>
                  <a:cxn ang="0">
                    <a:pos x="3432" y="1088"/>
                  </a:cxn>
                  <a:cxn ang="0">
                    <a:pos x="6" y="1091"/>
                  </a:cxn>
                  <a:cxn ang="0">
                    <a:pos x="6" y="1123"/>
                  </a:cxn>
                  <a:cxn ang="0">
                    <a:pos x="3448" y="1120"/>
                  </a:cxn>
                  <a:cxn ang="0">
                    <a:pos x="3448" y="1136"/>
                  </a:cxn>
                  <a:cxn ang="0">
                    <a:pos x="3464" y="1104"/>
                  </a:cxn>
                  <a:cxn ang="0">
                    <a:pos x="3448" y="1104"/>
                  </a:cxn>
                  <a:cxn ang="0">
                    <a:pos x="4264" y="48"/>
                  </a:cxn>
                  <a:cxn ang="0">
                    <a:pos x="4264" y="48"/>
                  </a:cxn>
                  <a:cxn ang="0">
                    <a:pos x="3448" y="1088"/>
                  </a:cxn>
                  <a:cxn ang="0">
                    <a:pos x="6" y="1091"/>
                  </a:cxn>
                </a:cxnLst>
                <a:rect l="0" t="0" r="r" b="b"/>
                <a:pathLst>
                  <a:path w="4280" h="1136">
                    <a:moveTo>
                      <a:pt x="0" y="1088"/>
                    </a:moveTo>
                    <a:lnTo>
                      <a:pt x="904" y="80"/>
                    </a:lnTo>
                    <a:lnTo>
                      <a:pt x="4280" y="0"/>
                    </a:lnTo>
                    <a:lnTo>
                      <a:pt x="3432" y="1088"/>
                    </a:lnTo>
                    <a:lnTo>
                      <a:pt x="6" y="1091"/>
                    </a:lnTo>
                    <a:lnTo>
                      <a:pt x="6" y="1123"/>
                    </a:lnTo>
                    <a:lnTo>
                      <a:pt x="3448" y="1120"/>
                    </a:lnTo>
                    <a:lnTo>
                      <a:pt x="3448" y="1136"/>
                    </a:lnTo>
                    <a:lnTo>
                      <a:pt x="3464" y="1104"/>
                    </a:lnTo>
                    <a:lnTo>
                      <a:pt x="3448" y="1104"/>
                    </a:lnTo>
                    <a:lnTo>
                      <a:pt x="4264" y="48"/>
                    </a:lnTo>
                    <a:lnTo>
                      <a:pt x="4264" y="48"/>
                    </a:lnTo>
                    <a:lnTo>
                      <a:pt x="3448" y="1088"/>
                    </a:lnTo>
                    <a:lnTo>
                      <a:pt x="6" y="1091"/>
                    </a:ln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903" name="Freeform 39"/>
              <p:cNvSpPr>
                <a:spLocks/>
              </p:cNvSpPr>
              <p:nvPr/>
            </p:nvSpPr>
            <p:spPr bwMode="auto">
              <a:xfrm>
                <a:off x="3768" y="2024"/>
                <a:ext cx="848" cy="1138"/>
              </a:xfrm>
              <a:custGeom>
                <a:avLst/>
                <a:gdLst/>
                <a:ahLst/>
                <a:cxnLst>
                  <a:cxn ang="0">
                    <a:pos x="848" y="0"/>
                  </a:cxn>
                  <a:cxn ang="0">
                    <a:pos x="848" y="64"/>
                  </a:cxn>
                  <a:cxn ang="0">
                    <a:pos x="12" y="1138"/>
                  </a:cxn>
                  <a:cxn ang="0">
                    <a:pos x="0" y="1090"/>
                  </a:cxn>
                  <a:cxn ang="0">
                    <a:pos x="848" y="0"/>
                  </a:cxn>
                </a:cxnLst>
                <a:rect l="0" t="0" r="r" b="b"/>
                <a:pathLst>
                  <a:path w="848" h="1138">
                    <a:moveTo>
                      <a:pt x="848" y="0"/>
                    </a:moveTo>
                    <a:lnTo>
                      <a:pt x="848" y="64"/>
                    </a:lnTo>
                    <a:lnTo>
                      <a:pt x="12" y="1138"/>
                    </a:lnTo>
                    <a:lnTo>
                      <a:pt x="0" y="1090"/>
                    </a:lnTo>
                    <a:lnTo>
                      <a:pt x="848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904" name="Freeform 40"/>
              <p:cNvSpPr>
                <a:spLocks/>
              </p:cNvSpPr>
              <p:nvPr/>
            </p:nvSpPr>
            <p:spPr bwMode="auto">
              <a:xfrm>
                <a:off x="336" y="3109"/>
                <a:ext cx="3444" cy="59"/>
              </a:xfrm>
              <a:custGeom>
                <a:avLst/>
                <a:gdLst/>
                <a:ahLst/>
                <a:cxnLst>
                  <a:cxn ang="0">
                    <a:pos x="6" y="22"/>
                  </a:cxn>
                  <a:cxn ang="0">
                    <a:pos x="3432" y="5"/>
                  </a:cxn>
                  <a:cxn ang="0">
                    <a:pos x="3444" y="53"/>
                  </a:cxn>
                  <a:cxn ang="0">
                    <a:pos x="0" y="59"/>
                  </a:cxn>
                  <a:cxn ang="0">
                    <a:pos x="6" y="22"/>
                  </a:cxn>
                </a:cxnLst>
                <a:rect l="0" t="0" r="r" b="b"/>
                <a:pathLst>
                  <a:path w="3444" h="59">
                    <a:moveTo>
                      <a:pt x="6" y="22"/>
                    </a:moveTo>
                    <a:cubicBezTo>
                      <a:pt x="2207" y="27"/>
                      <a:pt x="2859" y="0"/>
                      <a:pt x="3432" y="5"/>
                    </a:cubicBezTo>
                    <a:lnTo>
                      <a:pt x="3444" y="53"/>
                    </a:lnTo>
                    <a:lnTo>
                      <a:pt x="0" y="59"/>
                    </a:lnTo>
                    <a:lnTo>
                      <a:pt x="6" y="22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548905" name="Object 41"/>
            <p:cNvGraphicFramePr>
              <a:graphicFrameLocks noChangeAspect="1"/>
            </p:cNvGraphicFramePr>
            <p:nvPr/>
          </p:nvGraphicFramePr>
          <p:xfrm>
            <a:off x="3408" y="2496"/>
            <a:ext cx="264" cy="240"/>
          </p:xfrm>
          <a:graphic>
            <a:graphicData uri="http://schemas.openxmlformats.org/presentationml/2006/ole">
              <p:oleObj spid="_x0000_s67588" name="Формула" r:id="rId5" imgW="152280" imgH="139680" progId="Equation.3">
                <p:embed/>
              </p:oleObj>
            </a:graphicData>
          </a:graphic>
        </p:graphicFrame>
      </p:grp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2805114" y="1600201"/>
            <a:ext cx="1233488" cy="1385888"/>
            <a:chOff x="1767" y="1008"/>
            <a:chExt cx="777" cy="873"/>
          </a:xfrm>
        </p:grpSpPr>
        <p:sp>
          <p:nvSpPr>
            <p:cNvPr id="548911" name="Freeform 47"/>
            <p:cNvSpPr>
              <a:spLocks/>
            </p:cNvSpPr>
            <p:nvPr/>
          </p:nvSpPr>
          <p:spPr bwMode="auto">
            <a:xfrm>
              <a:off x="1776" y="1008"/>
              <a:ext cx="768" cy="864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384" y="864"/>
                </a:cxn>
                <a:cxn ang="0">
                  <a:pos x="768" y="768"/>
                </a:cxn>
                <a:cxn ang="0">
                  <a:pos x="480" y="0"/>
                </a:cxn>
              </a:cxnLst>
              <a:rect l="0" t="0" r="r" b="b"/>
              <a:pathLst>
                <a:path w="768" h="864">
                  <a:moveTo>
                    <a:pt x="0" y="768"/>
                  </a:moveTo>
                  <a:lnTo>
                    <a:pt x="384" y="864"/>
                  </a:lnTo>
                  <a:lnTo>
                    <a:pt x="768" y="768"/>
                  </a:lnTo>
                  <a:lnTo>
                    <a:pt x="480" y="0"/>
                  </a:lnTo>
                </a:path>
              </a:pathLst>
            </a:custGeom>
            <a:solidFill>
              <a:srgbClr val="0099FF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8910" name="Freeform 46"/>
            <p:cNvSpPr>
              <a:spLocks/>
            </p:cNvSpPr>
            <p:nvPr/>
          </p:nvSpPr>
          <p:spPr bwMode="auto">
            <a:xfrm>
              <a:off x="1767" y="1017"/>
              <a:ext cx="480" cy="864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480" y="0"/>
                </a:cxn>
                <a:cxn ang="0">
                  <a:pos x="344" y="864"/>
                </a:cxn>
              </a:cxnLst>
              <a:rect l="0" t="0" r="r" b="b"/>
              <a:pathLst>
                <a:path w="480" h="864">
                  <a:moveTo>
                    <a:pt x="0" y="768"/>
                  </a:moveTo>
                  <a:lnTo>
                    <a:pt x="480" y="0"/>
                  </a:lnTo>
                  <a:lnTo>
                    <a:pt x="344" y="864"/>
                  </a:lnTo>
                </a:path>
              </a:pathLst>
            </a:custGeom>
            <a:solidFill>
              <a:srgbClr val="0099FF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8912" name="Freeform 48"/>
            <p:cNvSpPr>
              <a:spLocks/>
            </p:cNvSpPr>
            <p:nvPr/>
          </p:nvSpPr>
          <p:spPr bwMode="auto">
            <a:xfrm>
              <a:off x="2016" y="1008"/>
              <a:ext cx="528" cy="768"/>
            </a:xfrm>
            <a:custGeom>
              <a:avLst/>
              <a:gdLst/>
              <a:ahLst/>
              <a:cxnLst>
                <a:cxn ang="0">
                  <a:pos x="528" y="768"/>
                </a:cxn>
                <a:cxn ang="0">
                  <a:pos x="288" y="576"/>
                </a:cxn>
                <a:cxn ang="0">
                  <a:pos x="240" y="0"/>
                </a:cxn>
                <a:cxn ang="0">
                  <a:pos x="0" y="576"/>
                </a:cxn>
                <a:cxn ang="0">
                  <a:pos x="288" y="576"/>
                </a:cxn>
              </a:cxnLst>
              <a:rect l="0" t="0" r="r" b="b"/>
              <a:pathLst>
                <a:path w="528" h="768">
                  <a:moveTo>
                    <a:pt x="528" y="768"/>
                  </a:moveTo>
                  <a:lnTo>
                    <a:pt x="288" y="576"/>
                  </a:lnTo>
                  <a:lnTo>
                    <a:pt x="240" y="0"/>
                  </a:lnTo>
                  <a:lnTo>
                    <a:pt x="0" y="576"/>
                  </a:lnTo>
                  <a:lnTo>
                    <a:pt x="288" y="576"/>
                  </a:lnTo>
                </a:path>
              </a:pathLst>
            </a:custGeom>
            <a:solidFill>
              <a:srgbClr val="0099FF">
                <a:alpha val="30000"/>
              </a:srgbClr>
            </a:solidFill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8913" name="Line 49"/>
            <p:cNvSpPr>
              <a:spLocks noChangeShapeType="1"/>
            </p:cNvSpPr>
            <p:nvPr/>
          </p:nvSpPr>
          <p:spPr bwMode="auto">
            <a:xfrm flipH="1">
              <a:off x="1776" y="1584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2362201" y="2438401"/>
            <a:ext cx="2222501" cy="919163"/>
            <a:chOff x="1488" y="1536"/>
            <a:chExt cx="1400" cy="579"/>
          </a:xfrm>
        </p:grpSpPr>
        <p:sp>
          <p:nvSpPr>
            <p:cNvPr id="548917" name="Text Box 53"/>
            <p:cNvSpPr txBox="1">
              <a:spLocks noChangeArrowheads="1"/>
            </p:cNvSpPr>
            <p:nvPr/>
          </p:nvSpPr>
          <p:spPr bwMode="auto">
            <a:xfrm>
              <a:off x="1488" y="1536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1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8" name="Text Box 54"/>
            <p:cNvSpPr txBox="1">
              <a:spLocks noChangeArrowheads="1"/>
            </p:cNvSpPr>
            <p:nvPr/>
          </p:nvSpPr>
          <p:spPr bwMode="auto">
            <a:xfrm>
              <a:off x="1872" y="1824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2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9" name="Text Box 55"/>
            <p:cNvSpPr txBox="1">
              <a:spLocks noChangeArrowheads="1"/>
            </p:cNvSpPr>
            <p:nvPr/>
          </p:nvSpPr>
          <p:spPr bwMode="auto">
            <a:xfrm>
              <a:off x="2544" y="1632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3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</p:grpSp>
      <p:sp>
        <p:nvSpPr>
          <p:cNvPr id="70" name="Text Box 54"/>
          <p:cNvSpPr txBox="1">
            <a:spLocks noChangeArrowheads="1"/>
          </p:cNvSpPr>
          <p:nvPr/>
        </p:nvSpPr>
        <p:spPr bwMode="auto">
          <a:xfrm>
            <a:off x="3933371" y="1014264"/>
            <a:ext cx="503645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Bookman Old Style" pitchFamily="18" charset="0"/>
              </a:rPr>
              <a:t>Возьмем произвольную пирамиду </a:t>
            </a:r>
            <a:r>
              <a:rPr lang="ru-RU" sz="2000" i="1" dirty="0">
                <a:latin typeface="Bookman Old Style" pitchFamily="18" charset="0"/>
              </a:rPr>
              <a:t>РА</a:t>
            </a:r>
            <a:r>
              <a:rPr lang="ru-RU" sz="2000" i="1" baseline="-25000" dirty="0">
                <a:latin typeface="Bookman Old Style" pitchFamily="18" charset="0"/>
              </a:rPr>
              <a:t>1</a:t>
            </a:r>
            <a:r>
              <a:rPr lang="ru-RU" sz="2000" i="1" dirty="0">
                <a:latin typeface="Bookman Old Style" pitchFamily="18" charset="0"/>
              </a:rPr>
              <a:t>А</a:t>
            </a:r>
            <a:r>
              <a:rPr lang="ru-RU" sz="2000" i="1" baseline="-25000" dirty="0">
                <a:latin typeface="Bookman Old Style" pitchFamily="18" charset="0"/>
              </a:rPr>
              <a:t>2</a:t>
            </a:r>
            <a:r>
              <a:rPr lang="ru-RU" sz="2000" i="1" dirty="0">
                <a:latin typeface="Bookman Old Style" pitchFamily="18" charset="0"/>
              </a:rPr>
              <a:t>…А</a:t>
            </a:r>
            <a:r>
              <a:rPr lang="en-US" sz="2000" i="1" baseline="-25000" dirty="0">
                <a:latin typeface="Bookman Old Style" pitchFamily="18" charset="0"/>
              </a:rPr>
              <a:t>n</a:t>
            </a:r>
            <a:r>
              <a:rPr lang="ru-RU" sz="2000" dirty="0">
                <a:latin typeface="Bookman Old Style" pitchFamily="18" charset="0"/>
              </a:rPr>
              <a:t>.</a:t>
            </a:r>
          </a:p>
          <a:p>
            <a:r>
              <a:rPr lang="ru-RU" sz="1600" dirty="0"/>
              <a:t> </a:t>
            </a:r>
          </a:p>
        </p:txBody>
      </p:sp>
      <p:sp>
        <p:nvSpPr>
          <p:cNvPr id="71" name="Text Box 31"/>
          <p:cNvSpPr txBox="1">
            <a:spLocks noChangeArrowheads="1"/>
          </p:cNvSpPr>
          <p:nvPr/>
        </p:nvSpPr>
        <p:spPr bwMode="auto">
          <a:xfrm>
            <a:off x="3229431" y="1182916"/>
            <a:ext cx="399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Bookman Old Style" pitchFamily="18" charset="0"/>
              </a:rPr>
              <a:t>S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72" name="Rectangle 121"/>
          <p:cNvSpPr>
            <a:spLocks noChangeArrowheads="1"/>
          </p:cNvSpPr>
          <p:nvPr/>
        </p:nvSpPr>
        <p:spPr bwMode="auto">
          <a:xfrm>
            <a:off x="6286953" y="3342596"/>
            <a:ext cx="2667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>
                <a:latin typeface="Bookman Old Style" pitchFamily="18" charset="0"/>
              </a:rPr>
              <a:t>Проведем секущую плоскость </a:t>
            </a:r>
            <a:r>
              <a:rPr lang="el-GR" sz="2000" i="1" dirty="0" smtClean="0">
                <a:latin typeface="Bookman Old Style" pitchFamily="18" charset="0"/>
              </a:rPr>
              <a:t>α</a:t>
            </a:r>
            <a:r>
              <a:rPr lang="ru-RU" sz="2000" dirty="0" smtClean="0">
                <a:latin typeface="Bookman Old Style" pitchFamily="18" charset="0"/>
              </a:rPr>
              <a:t>, </a:t>
            </a:r>
            <a:r>
              <a:rPr lang="ru-RU" sz="2000" dirty="0">
                <a:latin typeface="Bookman Old Style" pitchFamily="18" charset="0"/>
              </a:rPr>
              <a:t>параллельную плоскости </a:t>
            </a:r>
            <a:r>
              <a:rPr lang="el-GR" sz="2000" i="1" dirty="0" smtClean="0">
                <a:latin typeface="Bookman Old Style" pitchFamily="18" charset="0"/>
              </a:rPr>
              <a:t>β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>
                <a:latin typeface="Bookman Old Style" pitchFamily="18" charset="0"/>
              </a:rPr>
              <a:t>основания пирамиды и пересекающую боковые ребра в точках </a:t>
            </a:r>
            <a:r>
              <a:rPr lang="ru-RU" sz="2000" i="1" dirty="0">
                <a:latin typeface="Bookman Old Style" pitchFamily="18" charset="0"/>
              </a:rPr>
              <a:t>В</a:t>
            </a:r>
            <a:r>
              <a:rPr lang="ru-RU" sz="2000" i="1" baseline="-25000" dirty="0">
                <a:latin typeface="Bookman Old Style" pitchFamily="18" charset="0"/>
              </a:rPr>
              <a:t>1</a:t>
            </a:r>
            <a:r>
              <a:rPr lang="ru-RU" sz="2000" i="1" dirty="0">
                <a:latin typeface="Bookman Old Style" pitchFamily="18" charset="0"/>
              </a:rPr>
              <a:t>, В</a:t>
            </a:r>
            <a:r>
              <a:rPr lang="ru-RU" sz="2000" i="1" baseline="-25000" dirty="0">
                <a:latin typeface="Bookman Old Style" pitchFamily="18" charset="0"/>
              </a:rPr>
              <a:t>2</a:t>
            </a:r>
            <a:r>
              <a:rPr lang="ru-RU" sz="2000" i="1" dirty="0">
                <a:latin typeface="Bookman Old Style" pitchFamily="18" charset="0"/>
              </a:rPr>
              <a:t>,…,В</a:t>
            </a:r>
            <a:r>
              <a:rPr lang="en-US" sz="2000" i="1" baseline="-25000" dirty="0">
                <a:latin typeface="Bookman Old Style" pitchFamily="18" charset="0"/>
              </a:rPr>
              <a:t>n</a:t>
            </a:r>
            <a:r>
              <a:rPr lang="ru-RU" sz="2000" dirty="0">
                <a:latin typeface="Bookman Old Style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93 0.0148 L 0.60764 0.03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6945E-18 3.33333E-6 C 0.07917 -0.01111 0.15833 -0.02222 0.21667 -0.01111 C 0.275 3.33333E-6 0.31389 0.02778 0.35 0.06667 C 0.38611 0.10556 0.41528 0.16111 0.43333 0.22222 C 0.45139 0.28333 0.45486 0.35833 0.45833 0.43333 " pathEditMode="relative" ptsTypes="aaaaA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99" grpId="0"/>
      <p:bldP spid="70" grpId="0"/>
      <p:bldP spid="71" grpId="0"/>
      <p:bldP spid="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915" name="Freeform 51"/>
          <p:cNvSpPr>
            <a:spLocks/>
          </p:cNvSpPr>
          <p:nvPr/>
        </p:nvSpPr>
        <p:spPr bwMode="auto">
          <a:xfrm>
            <a:off x="1447800" y="2489200"/>
            <a:ext cx="3276600" cy="3073400"/>
          </a:xfrm>
          <a:custGeom>
            <a:avLst/>
            <a:gdLst/>
            <a:ahLst/>
            <a:cxnLst>
              <a:cxn ang="0">
                <a:pos x="0" y="1552"/>
              </a:cxn>
              <a:cxn ang="0">
                <a:pos x="960" y="1936"/>
              </a:cxn>
              <a:cxn ang="0">
                <a:pos x="2064" y="1504"/>
              </a:cxn>
              <a:cxn ang="0">
                <a:pos x="1632" y="208"/>
              </a:cxn>
              <a:cxn ang="0">
                <a:pos x="1360" y="0"/>
              </a:cxn>
              <a:cxn ang="0">
                <a:pos x="1104" y="16"/>
              </a:cxn>
              <a:cxn ang="0">
                <a:pos x="864" y="208"/>
              </a:cxn>
              <a:cxn ang="0">
                <a:pos x="0" y="1552"/>
              </a:cxn>
            </a:cxnLst>
            <a:rect l="0" t="0" r="r" b="b"/>
            <a:pathLst>
              <a:path w="2064" h="1936">
                <a:moveTo>
                  <a:pt x="0" y="1552"/>
                </a:moveTo>
                <a:lnTo>
                  <a:pt x="960" y="1936"/>
                </a:lnTo>
                <a:lnTo>
                  <a:pt x="2064" y="1504"/>
                </a:lnTo>
                <a:lnTo>
                  <a:pt x="1632" y="208"/>
                </a:lnTo>
                <a:lnTo>
                  <a:pt x="1360" y="0"/>
                </a:lnTo>
                <a:lnTo>
                  <a:pt x="1104" y="16"/>
                </a:lnTo>
                <a:lnTo>
                  <a:pt x="864" y="208"/>
                </a:lnTo>
                <a:lnTo>
                  <a:pt x="0" y="1552"/>
                </a:lnTo>
                <a:close/>
              </a:path>
            </a:pathLst>
          </a:custGeom>
          <a:solidFill>
            <a:srgbClr val="0099FF">
              <a:alpha val="35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2" name="Freeform 8"/>
          <p:cNvSpPr>
            <a:spLocks/>
          </p:cNvSpPr>
          <p:nvPr/>
        </p:nvSpPr>
        <p:spPr bwMode="auto">
          <a:xfrm>
            <a:off x="1447800" y="4114800"/>
            <a:ext cx="3308350" cy="1447800"/>
          </a:xfrm>
          <a:custGeom>
            <a:avLst/>
            <a:gdLst/>
            <a:ahLst/>
            <a:cxnLst>
              <a:cxn ang="0">
                <a:pos x="0" y="524"/>
              </a:cxn>
              <a:cxn ang="0">
                <a:pos x="664" y="32"/>
              </a:cxn>
              <a:cxn ang="0">
                <a:pos x="1392" y="0"/>
              </a:cxn>
              <a:cxn ang="0">
                <a:pos x="2084" y="488"/>
              </a:cxn>
              <a:cxn ang="0">
                <a:pos x="960" y="912"/>
              </a:cxn>
              <a:cxn ang="0">
                <a:pos x="0" y="528"/>
              </a:cxn>
            </a:cxnLst>
            <a:rect l="0" t="0" r="r" b="b"/>
            <a:pathLst>
              <a:path w="2084" h="912">
                <a:moveTo>
                  <a:pt x="0" y="524"/>
                </a:moveTo>
                <a:lnTo>
                  <a:pt x="664" y="32"/>
                </a:lnTo>
                <a:lnTo>
                  <a:pt x="1392" y="0"/>
                </a:lnTo>
                <a:lnTo>
                  <a:pt x="2084" y="488"/>
                </a:lnTo>
                <a:lnTo>
                  <a:pt x="960" y="912"/>
                </a:lnTo>
                <a:lnTo>
                  <a:pt x="0" y="528"/>
                </a:lnTo>
              </a:path>
            </a:pathLst>
          </a:custGeom>
          <a:solidFill>
            <a:srgbClr val="33CC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3" name="Freeform 9"/>
          <p:cNvSpPr>
            <a:spLocks/>
          </p:cNvSpPr>
          <p:nvPr/>
        </p:nvSpPr>
        <p:spPr bwMode="auto">
          <a:xfrm>
            <a:off x="1447800" y="2794000"/>
            <a:ext cx="1384300" cy="2159000"/>
          </a:xfrm>
          <a:custGeom>
            <a:avLst/>
            <a:gdLst/>
            <a:ahLst/>
            <a:cxnLst>
              <a:cxn ang="0">
                <a:pos x="872" y="0"/>
              </a:cxn>
              <a:cxn ang="0">
                <a:pos x="0" y="1360"/>
              </a:cxn>
            </a:cxnLst>
            <a:rect l="0" t="0" r="r" b="b"/>
            <a:pathLst>
              <a:path w="872" h="1360">
                <a:moveTo>
                  <a:pt x="872" y="0"/>
                </a:moveTo>
                <a:lnTo>
                  <a:pt x="0" y="136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4" name="Freeform 10"/>
          <p:cNvSpPr>
            <a:spLocks/>
          </p:cNvSpPr>
          <p:nvPr/>
        </p:nvSpPr>
        <p:spPr bwMode="auto">
          <a:xfrm>
            <a:off x="4051300" y="2819400"/>
            <a:ext cx="704850" cy="2076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44" y="1308"/>
              </a:cxn>
            </a:cxnLst>
            <a:rect l="0" t="0" r="r" b="b"/>
            <a:pathLst>
              <a:path w="444" h="1308">
                <a:moveTo>
                  <a:pt x="0" y="0"/>
                </a:moveTo>
                <a:lnTo>
                  <a:pt x="444" y="130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5" name="Freeform 11"/>
          <p:cNvSpPr>
            <a:spLocks/>
          </p:cNvSpPr>
          <p:nvPr/>
        </p:nvSpPr>
        <p:spPr bwMode="auto">
          <a:xfrm>
            <a:off x="3644900" y="2489200"/>
            <a:ext cx="14288" cy="162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024"/>
              </a:cxn>
            </a:cxnLst>
            <a:rect l="0" t="0" r="r" b="b"/>
            <a:pathLst>
              <a:path w="9" h="1024">
                <a:moveTo>
                  <a:pt x="0" y="0"/>
                </a:moveTo>
                <a:lnTo>
                  <a:pt x="9" y="1024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6" name="Freeform 12"/>
          <p:cNvSpPr>
            <a:spLocks/>
          </p:cNvSpPr>
          <p:nvPr/>
        </p:nvSpPr>
        <p:spPr bwMode="auto">
          <a:xfrm>
            <a:off x="2451100" y="2590800"/>
            <a:ext cx="711200" cy="1574800"/>
          </a:xfrm>
          <a:custGeom>
            <a:avLst/>
            <a:gdLst/>
            <a:ahLst/>
            <a:cxnLst>
              <a:cxn ang="0">
                <a:pos x="448" y="0"/>
              </a:cxn>
              <a:cxn ang="0">
                <a:pos x="0" y="992"/>
              </a:cxn>
            </a:cxnLst>
            <a:rect l="0" t="0" r="r" b="b"/>
            <a:pathLst>
              <a:path w="448" h="992">
                <a:moveTo>
                  <a:pt x="448" y="0"/>
                </a:moveTo>
                <a:lnTo>
                  <a:pt x="0" y="992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7" name="Freeform 13"/>
          <p:cNvSpPr>
            <a:spLocks/>
          </p:cNvSpPr>
          <p:nvPr/>
        </p:nvSpPr>
        <p:spPr bwMode="auto">
          <a:xfrm>
            <a:off x="1447800" y="4114800"/>
            <a:ext cx="3314700" cy="838200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648" y="32"/>
              </a:cxn>
              <a:cxn ang="0">
                <a:pos x="1392" y="0"/>
              </a:cxn>
              <a:cxn ang="0">
                <a:pos x="2088" y="496"/>
              </a:cxn>
            </a:cxnLst>
            <a:rect l="0" t="0" r="r" b="b"/>
            <a:pathLst>
              <a:path w="2088" h="528">
                <a:moveTo>
                  <a:pt x="0" y="528"/>
                </a:moveTo>
                <a:lnTo>
                  <a:pt x="648" y="32"/>
                </a:lnTo>
                <a:lnTo>
                  <a:pt x="1392" y="0"/>
                </a:lnTo>
                <a:lnTo>
                  <a:pt x="2088" y="496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8" name="Freeform 14"/>
          <p:cNvSpPr>
            <a:spLocks/>
          </p:cNvSpPr>
          <p:nvPr/>
        </p:nvSpPr>
        <p:spPr bwMode="auto">
          <a:xfrm>
            <a:off x="2971800" y="2971800"/>
            <a:ext cx="419100" cy="2590800"/>
          </a:xfrm>
          <a:custGeom>
            <a:avLst/>
            <a:gdLst/>
            <a:ahLst/>
            <a:cxnLst>
              <a:cxn ang="0">
                <a:pos x="264" y="0"/>
              </a:cxn>
              <a:cxn ang="0">
                <a:pos x="0" y="1632"/>
              </a:cxn>
            </a:cxnLst>
            <a:rect l="0" t="0" r="r" b="b"/>
            <a:pathLst>
              <a:path w="264" h="1632">
                <a:moveTo>
                  <a:pt x="264" y="0"/>
                </a:moveTo>
                <a:lnTo>
                  <a:pt x="0" y="163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9" name="Freeform 15"/>
          <p:cNvSpPr>
            <a:spLocks/>
          </p:cNvSpPr>
          <p:nvPr/>
        </p:nvSpPr>
        <p:spPr bwMode="auto">
          <a:xfrm>
            <a:off x="1447800" y="4895850"/>
            <a:ext cx="3302000" cy="666750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60" y="420"/>
              </a:cxn>
              <a:cxn ang="0">
                <a:pos x="2080" y="0"/>
              </a:cxn>
            </a:cxnLst>
            <a:rect l="0" t="0" r="r" b="b"/>
            <a:pathLst>
              <a:path w="2080" h="420">
                <a:moveTo>
                  <a:pt x="0" y="36"/>
                </a:moveTo>
                <a:lnTo>
                  <a:pt x="960" y="420"/>
                </a:lnTo>
                <a:lnTo>
                  <a:pt x="208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80" name="Text Box 16"/>
          <p:cNvSpPr txBox="1">
            <a:spLocks noChangeArrowheads="1"/>
          </p:cNvSpPr>
          <p:nvPr/>
        </p:nvSpPr>
        <p:spPr bwMode="auto">
          <a:xfrm>
            <a:off x="990600" y="47244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1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1" name="Text Box 17"/>
          <p:cNvSpPr txBox="1">
            <a:spLocks noChangeArrowheads="1"/>
          </p:cNvSpPr>
          <p:nvPr/>
        </p:nvSpPr>
        <p:spPr bwMode="auto">
          <a:xfrm>
            <a:off x="2547938" y="5410200"/>
            <a:ext cx="542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2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2" name="Text Box 18"/>
          <p:cNvSpPr txBox="1">
            <a:spLocks noChangeArrowheads="1"/>
          </p:cNvSpPr>
          <p:nvPr/>
        </p:nvSpPr>
        <p:spPr bwMode="auto">
          <a:xfrm>
            <a:off x="2057400" y="37338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n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4" name="Text Box 20"/>
          <p:cNvSpPr txBox="1">
            <a:spLocks noChangeArrowheads="1"/>
          </p:cNvSpPr>
          <p:nvPr/>
        </p:nvSpPr>
        <p:spPr bwMode="auto">
          <a:xfrm>
            <a:off x="4572000" y="48006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3</a:t>
            </a:r>
            <a:endParaRPr lang="ru-RU" sz="2400" b="1" i="1" dirty="0">
              <a:latin typeface="Bookman Old Style" pitchFamily="18" charset="0"/>
            </a:endParaRPr>
          </a:p>
        </p:txBody>
      </p:sp>
      <p:graphicFrame>
        <p:nvGraphicFramePr>
          <p:cNvPr id="548886" name="Object 2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68611" name="Формула" r:id="rId3" imgW="114151" imgH="215619" progId="Equation.3">
              <p:embed/>
            </p:oleObj>
          </a:graphicData>
        </a:graphic>
      </p:graphicFrame>
      <p:sp>
        <p:nvSpPr>
          <p:cNvPr id="548899" name="Text Box 35"/>
          <p:cNvSpPr txBox="1">
            <a:spLocks noChangeArrowheads="1"/>
          </p:cNvSpPr>
          <p:nvPr/>
        </p:nvSpPr>
        <p:spPr bwMode="auto">
          <a:xfrm>
            <a:off x="2133600" y="0"/>
            <a:ext cx="51251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j-ea"/>
                <a:cs typeface="+mj-cs"/>
              </a:rPr>
              <a:t>Усеченная пирамида</a:t>
            </a:r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2819400" y="2514600"/>
            <a:ext cx="1219200" cy="457200"/>
            <a:chOff x="1776" y="1584"/>
            <a:chExt cx="768" cy="288"/>
          </a:xfrm>
        </p:grpSpPr>
        <p:sp>
          <p:nvSpPr>
            <p:cNvPr id="548906" name="Freeform 42"/>
            <p:cNvSpPr>
              <a:spLocks/>
            </p:cNvSpPr>
            <p:nvPr/>
          </p:nvSpPr>
          <p:spPr bwMode="auto">
            <a:xfrm>
              <a:off x="1776" y="1776"/>
              <a:ext cx="768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768" y="0"/>
                </a:cxn>
              </a:cxnLst>
              <a:rect l="0" t="0" r="r" b="b"/>
              <a:pathLst>
                <a:path w="768" h="96">
                  <a:moveTo>
                    <a:pt x="0" y="0"/>
                  </a:moveTo>
                  <a:lnTo>
                    <a:pt x="384" y="96"/>
                  </a:lnTo>
                  <a:lnTo>
                    <a:pt x="76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8907" name="Freeform 43"/>
            <p:cNvSpPr>
              <a:spLocks/>
            </p:cNvSpPr>
            <p:nvPr/>
          </p:nvSpPr>
          <p:spPr bwMode="auto">
            <a:xfrm>
              <a:off x="1776" y="1584"/>
              <a:ext cx="768" cy="192"/>
            </a:xfrm>
            <a:custGeom>
              <a:avLst/>
              <a:gdLst/>
              <a:ahLst/>
              <a:cxnLst>
                <a:cxn ang="0">
                  <a:pos x="768" y="192"/>
                </a:cxn>
                <a:cxn ang="0">
                  <a:pos x="528" y="0"/>
                </a:cxn>
                <a:cxn ang="0">
                  <a:pos x="240" y="0"/>
                </a:cxn>
                <a:cxn ang="0">
                  <a:pos x="0" y="192"/>
                </a:cxn>
              </a:cxnLst>
              <a:rect l="0" t="0" r="r" b="b"/>
              <a:pathLst>
                <a:path w="768" h="192">
                  <a:moveTo>
                    <a:pt x="768" y="192"/>
                  </a:moveTo>
                  <a:lnTo>
                    <a:pt x="528" y="0"/>
                  </a:lnTo>
                  <a:lnTo>
                    <a:pt x="240" y="0"/>
                  </a:lnTo>
                  <a:lnTo>
                    <a:pt x="0" y="1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2362201" y="2438401"/>
            <a:ext cx="2222501" cy="919163"/>
            <a:chOff x="1488" y="1536"/>
            <a:chExt cx="1400" cy="579"/>
          </a:xfrm>
        </p:grpSpPr>
        <p:sp>
          <p:nvSpPr>
            <p:cNvPr id="548917" name="Text Box 53"/>
            <p:cNvSpPr txBox="1">
              <a:spLocks noChangeArrowheads="1"/>
            </p:cNvSpPr>
            <p:nvPr/>
          </p:nvSpPr>
          <p:spPr bwMode="auto">
            <a:xfrm>
              <a:off x="1488" y="1536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1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8" name="Text Box 54"/>
            <p:cNvSpPr txBox="1">
              <a:spLocks noChangeArrowheads="1"/>
            </p:cNvSpPr>
            <p:nvPr/>
          </p:nvSpPr>
          <p:spPr bwMode="auto">
            <a:xfrm>
              <a:off x="1872" y="1824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2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9" name="Text Box 55"/>
            <p:cNvSpPr txBox="1">
              <a:spLocks noChangeArrowheads="1"/>
            </p:cNvSpPr>
            <p:nvPr/>
          </p:nvSpPr>
          <p:spPr bwMode="auto">
            <a:xfrm>
              <a:off x="2544" y="1632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3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</p:grpSp>
      <p:sp>
        <p:nvSpPr>
          <p:cNvPr id="48" name="Rectangle 7"/>
          <p:cNvSpPr txBox="1">
            <a:spLocks noChangeArrowheads="1"/>
          </p:cNvSpPr>
          <p:nvPr/>
        </p:nvSpPr>
        <p:spPr>
          <a:xfrm>
            <a:off x="4992914" y="3137580"/>
            <a:ext cx="4151086" cy="372042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</a:rPr>
              <a:t>Усеченная пирамида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</a:rPr>
              <a:t> </a:t>
            </a:r>
            <a:r>
              <a:rPr kumimoji="0" lang="ru-RU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</a:rPr>
              <a:t>– это часть полной пирамиды, заключенная между её основанием и секущей плоскостью, параллельной основанию данной пирамиды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4165600" y="724467"/>
            <a:ext cx="4477657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kern="0" dirty="0" smtClean="0">
                <a:latin typeface="Bookman Old Style" pitchFamily="18" charset="0"/>
              </a:rPr>
              <a:t>Плоскость параллельная основанию пирамиды, разбивает её на два многогранника. Один из них является пирамидой, а другой называется </a:t>
            </a:r>
            <a:r>
              <a:rPr lang="ru-RU" b="1" kern="0" dirty="0" smtClean="0">
                <a:solidFill>
                  <a:srgbClr val="C00000"/>
                </a:solidFill>
                <a:latin typeface="Bookman Old Style" pitchFamily="18" charset="0"/>
              </a:rPr>
              <a:t>усечённой пирамидой</a:t>
            </a:r>
            <a:r>
              <a:rPr lang="ru-RU" kern="0" dirty="0" smtClean="0">
                <a:latin typeface="Bookman Old Style" pitchFamily="18" charset="0"/>
              </a:rPr>
              <a:t>.</a:t>
            </a:r>
          </a:p>
        </p:txBody>
      </p:sp>
      <p:grpSp>
        <p:nvGrpSpPr>
          <p:cNvPr id="71" name="Group 50"/>
          <p:cNvGrpSpPr>
            <a:grpSpLocks/>
          </p:cNvGrpSpPr>
          <p:nvPr/>
        </p:nvGrpSpPr>
        <p:grpSpPr bwMode="auto">
          <a:xfrm>
            <a:off x="2805114" y="1600201"/>
            <a:ext cx="1233488" cy="1385888"/>
            <a:chOff x="1767" y="1008"/>
            <a:chExt cx="777" cy="873"/>
          </a:xfrm>
        </p:grpSpPr>
        <p:sp>
          <p:nvSpPr>
            <p:cNvPr id="72" name="Freeform 47"/>
            <p:cNvSpPr>
              <a:spLocks/>
            </p:cNvSpPr>
            <p:nvPr/>
          </p:nvSpPr>
          <p:spPr bwMode="auto">
            <a:xfrm>
              <a:off x="1776" y="1008"/>
              <a:ext cx="768" cy="864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384" y="864"/>
                </a:cxn>
                <a:cxn ang="0">
                  <a:pos x="768" y="768"/>
                </a:cxn>
                <a:cxn ang="0">
                  <a:pos x="480" y="0"/>
                </a:cxn>
              </a:cxnLst>
              <a:rect l="0" t="0" r="r" b="b"/>
              <a:pathLst>
                <a:path w="768" h="864">
                  <a:moveTo>
                    <a:pt x="0" y="768"/>
                  </a:moveTo>
                  <a:lnTo>
                    <a:pt x="384" y="864"/>
                  </a:lnTo>
                  <a:lnTo>
                    <a:pt x="768" y="768"/>
                  </a:lnTo>
                  <a:lnTo>
                    <a:pt x="480" y="0"/>
                  </a:lnTo>
                </a:path>
              </a:pathLst>
            </a:custGeom>
            <a:solidFill>
              <a:srgbClr val="0099FF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3" name="Freeform 46"/>
            <p:cNvSpPr>
              <a:spLocks/>
            </p:cNvSpPr>
            <p:nvPr/>
          </p:nvSpPr>
          <p:spPr bwMode="auto">
            <a:xfrm>
              <a:off x="1767" y="1017"/>
              <a:ext cx="480" cy="864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480" y="0"/>
                </a:cxn>
                <a:cxn ang="0">
                  <a:pos x="344" y="864"/>
                </a:cxn>
              </a:cxnLst>
              <a:rect l="0" t="0" r="r" b="b"/>
              <a:pathLst>
                <a:path w="480" h="864">
                  <a:moveTo>
                    <a:pt x="0" y="768"/>
                  </a:moveTo>
                  <a:lnTo>
                    <a:pt x="480" y="0"/>
                  </a:lnTo>
                  <a:lnTo>
                    <a:pt x="344" y="864"/>
                  </a:lnTo>
                </a:path>
              </a:pathLst>
            </a:custGeom>
            <a:solidFill>
              <a:srgbClr val="0099FF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4" name="Freeform 48"/>
            <p:cNvSpPr>
              <a:spLocks/>
            </p:cNvSpPr>
            <p:nvPr/>
          </p:nvSpPr>
          <p:spPr bwMode="auto">
            <a:xfrm>
              <a:off x="2016" y="1008"/>
              <a:ext cx="528" cy="768"/>
            </a:xfrm>
            <a:custGeom>
              <a:avLst/>
              <a:gdLst/>
              <a:ahLst/>
              <a:cxnLst>
                <a:cxn ang="0">
                  <a:pos x="528" y="768"/>
                </a:cxn>
                <a:cxn ang="0">
                  <a:pos x="288" y="576"/>
                </a:cxn>
                <a:cxn ang="0">
                  <a:pos x="240" y="0"/>
                </a:cxn>
                <a:cxn ang="0">
                  <a:pos x="0" y="576"/>
                </a:cxn>
                <a:cxn ang="0">
                  <a:pos x="288" y="576"/>
                </a:cxn>
              </a:cxnLst>
              <a:rect l="0" t="0" r="r" b="b"/>
              <a:pathLst>
                <a:path w="528" h="768">
                  <a:moveTo>
                    <a:pt x="528" y="768"/>
                  </a:moveTo>
                  <a:lnTo>
                    <a:pt x="288" y="576"/>
                  </a:lnTo>
                  <a:lnTo>
                    <a:pt x="240" y="0"/>
                  </a:lnTo>
                  <a:lnTo>
                    <a:pt x="0" y="576"/>
                  </a:lnTo>
                  <a:lnTo>
                    <a:pt x="288" y="576"/>
                  </a:lnTo>
                </a:path>
              </a:pathLst>
            </a:custGeom>
            <a:solidFill>
              <a:srgbClr val="0099FF">
                <a:alpha val="30000"/>
              </a:srgbClr>
            </a:solidFill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5" name="Line 49"/>
            <p:cNvSpPr>
              <a:spLocks noChangeShapeType="1"/>
            </p:cNvSpPr>
            <p:nvPr/>
          </p:nvSpPr>
          <p:spPr bwMode="auto">
            <a:xfrm flipH="1">
              <a:off x="1776" y="1584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6" name="Text Box 31"/>
          <p:cNvSpPr txBox="1">
            <a:spLocks noChangeArrowheads="1"/>
          </p:cNvSpPr>
          <p:nvPr/>
        </p:nvSpPr>
        <p:spPr bwMode="auto">
          <a:xfrm>
            <a:off x="3360060" y="1211944"/>
            <a:ext cx="399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Bookman Old Style" pitchFamily="18" charset="0"/>
              </a:rPr>
              <a:t>S</a:t>
            </a:r>
            <a:endParaRPr lang="ru-RU" sz="2400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1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10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99" grpId="0"/>
      <p:bldP spid="49" grpId="0"/>
      <p:bldP spid="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915" name="Freeform 51"/>
          <p:cNvSpPr>
            <a:spLocks/>
          </p:cNvSpPr>
          <p:nvPr/>
        </p:nvSpPr>
        <p:spPr bwMode="auto">
          <a:xfrm>
            <a:off x="1447800" y="2489200"/>
            <a:ext cx="3276600" cy="3073400"/>
          </a:xfrm>
          <a:custGeom>
            <a:avLst/>
            <a:gdLst/>
            <a:ahLst/>
            <a:cxnLst>
              <a:cxn ang="0">
                <a:pos x="0" y="1552"/>
              </a:cxn>
              <a:cxn ang="0">
                <a:pos x="960" y="1936"/>
              </a:cxn>
              <a:cxn ang="0">
                <a:pos x="2064" y="1504"/>
              </a:cxn>
              <a:cxn ang="0">
                <a:pos x="1632" y="208"/>
              </a:cxn>
              <a:cxn ang="0">
                <a:pos x="1360" y="0"/>
              </a:cxn>
              <a:cxn ang="0">
                <a:pos x="1104" y="16"/>
              </a:cxn>
              <a:cxn ang="0">
                <a:pos x="864" y="208"/>
              </a:cxn>
              <a:cxn ang="0">
                <a:pos x="0" y="1552"/>
              </a:cxn>
            </a:cxnLst>
            <a:rect l="0" t="0" r="r" b="b"/>
            <a:pathLst>
              <a:path w="2064" h="1936">
                <a:moveTo>
                  <a:pt x="0" y="1552"/>
                </a:moveTo>
                <a:lnTo>
                  <a:pt x="960" y="1936"/>
                </a:lnTo>
                <a:lnTo>
                  <a:pt x="2064" y="1504"/>
                </a:lnTo>
                <a:lnTo>
                  <a:pt x="1632" y="208"/>
                </a:lnTo>
                <a:lnTo>
                  <a:pt x="1360" y="0"/>
                </a:lnTo>
                <a:lnTo>
                  <a:pt x="1104" y="16"/>
                </a:lnTo>
                <a:lnTo>
                  <a:pt x="864" y="208"/>
                </a:lnTo>
                <a:lnTo>
                  <a:pt x="0" y="1552"/>
                </a:lnTo>
                <a:close/>
              </a:path>
            </a:pathLst>
          </a:custGeom>
          <a:solidFill>
            <a:srgbClr val="0099FF">
              <a:alpha val="35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2" name="Freeform 8"/>
          <p:cNvSpPr>
            <a:spLocks/>
          </p:cNvSpPr>
          <p:nvPr/>
        </p:nvSpPr>
        <p:spPr bwMode="auto">
          <a:xfrm>
            <a:off x="1447800" y="4114800"/>
            <a:ext cx="3308350" cy="1447800"/>
          </a:xfrm>
          <a:custGeom>
            <a:avLst/>
            <a:gdLst/>
            <a:ahLst/>
            <a:cxnLst>
              <a:cxn ang="0">
                <a:pos x="0" y="524"/>
              </a:cxn>
              <a:cxn ang="0">
                <a:pos x="664" y="32"/>
              </a:cxn>
              <a:cxn ang="0">
                <a:pos x="1392" y="0"/>
              </a:cxn>
              <a:cxn ang="0">
                <a:pos x="2084" y="488"/>
              </a:cxn>
              <a:cxn ang="0">
                <a:pos x="960" y="912"/>
              </a:cxn>
              <a:cxn ang="0">
                <a:pos x="0" y="528"/>
              </a:cxn>
            </a:cxnLst>
            <a:rect l="0" t="0" r="r" b="b"/>
            <a:pathLst>
              <a:path w="2084" h="912">
                <a:moveTo>
                  <a:pt x="0" y="524"/>
                </a:moveTo>
                <a:lnTo>
                  <a:pt x="664" y="32"/>
                </a:lnTo>
                <a:lnTo>
                  <a:pt x="1392" y="0"/>
                </a:lnTo>
                <a:lnTo>
                  <a:pt x="2084" y="488"/>
                </a:lnTo>
                <a:lnTo>
                  <a:pt x="960" y="912"/>
                </a:lnTo>
                <a:lnTo>
                  <a:pt x="0" y="528"/>
                </a:lnTo>
              </a:path>
            </a:pathLst>
          </a:custGeom>
          <a:solidFill>
            <a:srgbClr val="33CC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3" name="Freeform 9"/>
          <p:cNvSpPr>
            <a:spLocks/>
          </p:cNvSpPr>
          <p:nvPr/>
        </p:nvSpPr>
        <p:spPr bwMode="auto">
          <a:xfrm>
            <a:off x="1447800" y="2794000"/>
            <a:ext cx="1384300" cy="2159000"/>
          </a:xfrm>
          <a:custGeom>
            <a:avLst/>
            <a:gdLst/>
            <a:ahLst/>
            <a:cxnLst>
              <a:cxn ang="0">
                <a:pos x="872" y="0"/>
              </a:cxn>
              <a:cxn ang="0">
                <a:pos x="0" y="1360"/>
              </a:cxn>
            </a:cxnLst>
            <a:rect l="0" t="0" r="r" b="b"/>
            <a:pathLst>
              <a:path w="872" h="1360">
                <a:moveTo>
                  <a:pt x="872" y="0"/>
                </a:moveTo>
                <a:lnTo>
                  <a:pt x="0" y="136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4" name="Freeform 10"/>
          <p:cNvSpPr>
            <a:spLocks/>
          </p:cNvSpPr>
          <p:nvPr/>
        </p:nvSpPr>
        <p:spPr bwMode="auto">
          <a:xfrm>
            <a:off x="4051300" y="2819400"/>
            <a:ext cx="704850" cy="2076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44" y="1308"/>
              </a:cxn>
            </a:cxnLst>
            <a:rect l="0" t="0" r="r" b="b"/>
            <a:pathLst>
              <a:path w="444" h="1308">
                <a:moveTo>
                  <a:pt x="0" y="0"/>
                </a:moveTo>
                <a:lnTo>
                  <a:pt x="444" y="130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5" name="Freeform 11"/>
          <p:cNvSpPr>
            <a:spLocks/>
          </p:cNvSpPr>
          <p:nvPr/>
        </p:nvSpPr>
        <p:spPr bwMode="auto">
          <a:xfrm>
            <a:off x="3644900" y="2489200"/>
            <a:ext cx="14288" cy="162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024"/>
              </a:cxn>
            </a:cxnLst>
            <a:rect l="0" t="0" r="r" b="b"/>
            <a:pathLst>
              <a:path w="9" h="1024">
                <a:moveTo>
                  <a:pt x="0" y="0"/>
                </a:moveTo>
                <a:lnTo>
                  <a:pt x="9" y="1024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6" name="Freeform 12"/>
          <p:cNvSpPr>
            <a:spLocks/>
          </p:cNvSpPr>
          <p:nvPr/>
        </p:nvSpPr>
        <p:spPr bwMode="auto">
          <a:xfrm>
            <a:off x="2451100" y="2590800"/>
            <a:ext cx="711200" cy="1574800"/>
          </a:xfrm>
          <a:custGeom>
            <a:avLst/>
            <a:gdLst/>
            <a:ahLst/>
            <a:cxnLst>
              <a:cxn ang="0">
                <a:pos x="448" y="0"/>
              </a:cxn>
              <a:cxn ang="0">
                <a:pos x="0" y="992"/>
              </a:cxn>
            </a:cxnLst>
            <a:rect l="0" t="0" r="r" b="b"/>
            <a:pathLst>
              <a:path w="448" h="992">
                <a:moveTo>
                  <a:pt x="448" y="0"/>
                </a:moveTo>
                <a:lnTo>
                  <a:pt x="0" y="992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7" name="Freeform 13"/>
          <p:cNvSpPr>
            <a:spLocks/>
          </p:cNvSpPr>
          <p:nvPr/>
        </p:nvSpPr>
        <p:spPr bwMode="auto">
          <a:xfrm>
            <a:off x="1447800" y="4114800"/>
            <a:ext cx="3314700" cy="838200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648" y="32"/>
              </a:cxn>
              <a:cxn ang="0">
                <a:pos x="1392" y="0"/>
              </a:cxn>
              <a:cxn ang="0">
                <a:pos x="2088" y="496"/>
              </a:cxn>
            </a:cxnLst>
            <a:rect l="0" t="0" r="r" b="b"/>
            <a:pathLst>
              <a:path w="2088" h="528">
                <a:moveTo>
                  <a:pt x="0" y="528"/>
                </a:moveTo>
                <a:lnTo>
                  <a:pt x="648" y="32"/>
                </a:lnTo>
                <a:lnTo>
                  <a:pt x="1392" y="0"/>
                </a:lnTo>
                <a:lnTo>
                  <a:pt x="2088" y="496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8" name="Freeform 14"/>
          <p:cNvSpPr>
            <a:spLocks/>
          </p:cNvSpPr>
          <p:nvPr/>
        </p:nvSpPr>
        <p:spPr bwMode="auto">
          <a:xfrm>
            <a:off x="2971800" y="2971800"/>
            <a:ext cx="419100" cy="2590800"/>
          </a:xfrm>
          <a:custGeom>
            <a:avLst/>
            <a:gdLst/>
            <a:ahLst/>
            <a:cxnLst>
              <a:cxn ang="0">
                <a:pos x="264" y="0"/>
              </a:cxn>
              <a:cxn ang="0">
                <a:pos x="0" y="1632"/>
              </a:cxn>
            </a:cxnLst>
            <a:rect l="0" t="0" r="r" b="b"/>
            <a:pathLst>
              <a:path w="264" h="1632">
                <a:moveTo>
                  <a:pt x="264" y="0"/>
                </a:moveTo>
                <a:lnTo>
                  <a:pt x="0" y="163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9" name="Freeform 15"/>
          <p:cNvSpPr>
            <a:spLocks/>
          </p:cNvSpPr>
          <p:nvPr/>
        </p:nvSpPr>
        <p:spPr bwMode="auto">
          <a:xfrm>
            <a:off x="1447800" y="4895850"/>
            <a:ext cx="3302000" cy="666750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60" y="420"/>
              </a:cxn>
              <a:cxn ang="0">
                <a:pos x="2080" y="0"/>
              </a:cxn>
            </a:cxnLst>
            <a:rect l="0" t="0" r="r" b="b"/>
            <a:pathLst>
              <a:path w="2080" h="420">
                <a:moveTo>
                  <a:pt x="0" y="36"/>
                </a:moveTo>
                <a:lnTo>
                  <a:pt x="960" y="420"/>
                </a:lnTo>
                <a:lnTo>
                  <a:pt x="208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80" name="Text Box 16"/>
          <p:cNvSpPr txBox="1">
            <a:spLocks noChangeArrowheads="1"/>
          </p:cNvSpPr>
          <p:nvPr/>
        </p:nvSpPr>
        <p:spPr bwMode="auto">
          <a:xfrm>
            <a:off x="990600" y="47244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1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1" name="Text Box 17"/>
          <p:cNvSpPr txBox="1">
            <a:spLocks noChangeArrowheads="1"/>
          </p:cNvSpPr>
          <p:nvPr/>
        </p:nvSpPr>
        <p:spPr bwMode="auto">
          <a:xfrm>
            <a:off x="2547938" y="5410200"/>
            <a:ext cx="542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2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2" name="Text Box 18"/>
          <p:cNvSpPr txBox="1">
            <a:spLocks noChangeArrowheads="1"/>
          </p:cNvSpPr>
          <p:nvPr/>
        </p:nvSpPr>
        <p:spPr bwMode="auto">
          <a:xfrm>
            <a:off x="2057400" y="37338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n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4" name="Text Box 20"/>
          <p:cNvSpPr txBox="1">
            <a:spLocks noChangeArrowheads="1"/>
          </p:cNvSpPr>
          <p:nvPr/>
        </p:nvSpPr>
        <p:spPr bwMode="auto">
          <a:xfrm>
            <a:off x="4572000" y="48006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3</a:t>
            </a:r>
            <a:endParaRPr lang="ru-RU" sz="2400" b="1" i="1" dirty="0">
              <a:latin typeface="Bookman Old Style" pitchFamily="18" charset="0"/>
            </a:endParaRPr>
          </a:p>
        </p:txBody>
      </p:sp>
      <p:graphicFrame>
        <p:nvGraphicFramePr>
          <p:cNvPr id="548886" name="Object 2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70658" name="Формула" r:id="rId3" imgW="114151" imgH="215619" progId="Equation.3">
              <p:embed/>
            </p:oleObj>
          </a:graphicData>
        </a:graphic>
      </p:graphicFrame>
      <p:sp>
        <p:nvSpPr>
          <p:cNvPr id="548899" name="Text Box 35"/>
          <p:cNvSpPr txBox="1">
            <a:spLocks noChangeArrowheads="1"/>
          </p:cNvSpPr>
          <p:nvPr/>
        </p:nvSpPr>
        <p:spPr bwMode="auto">
          <a:xfrm>
            <a:off x="2133600" y="0"/>
            <a:ext cx="51251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j-ea"/>
                <a:cs typeface="+mj-cs"/>
              </a:rPr>
              <a:t>Усеченная пирамида</a:t>
            </a:r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819400" y="2514600"/>
            <a:ext cx="1219200" cy="457200"/>
            <a:chOff x="1776" y="1584"/>
            <a:chExt cx="768" cy="288"/>
          </a:xfrm>
        </p:grpSpPr>
        <p:sp>
          <p:nvSpPr>
            <p:cNvPr id="548906" name="Freeform 42"/>
            <p:cNvSpPr>
              <a:spLocks/>
            </p:cNvSpPr>
            <p:nvPr/>
          </p:nvSpPr>
          <p:spPr bwMode="auto">
            <a:xfrm>
              <a:off x="1776" y="1776"/>
              <a:ext cx="768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768" y="0"/>
                </a:cxn>
              </a:cxnLst>
              <a:rect l="0" t="0" r="r" b="b"/>
              <a:pathLst>
                <a:path w="768" h="96">
                  <a:moveTo>
                    <a:pt x="0" y="0"/>
                  </a:moveTo>
                  <a:lnTo>
                    <a:pt x="384" y="96"/>
                  </a:lnTo>
                  <a:lnTo>
                    <a:pt x="76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8907" name="Freeform 43"/>
            <p:cNvSpPr>
              <a:spLocks/>
            </p:cNvSpPr>
            <p:nvPr/>
          </p:nvSpPr>
          <p:spPr bwMode="auto">
            <a:xfrm>
              <a:off x="1776" y="1584"/>
              <a:ext cx="768" cy="192"/>
            </a:xfrm>
            <a:custGeom>
              <a:avLst/>
              <a:gdLst/>
              <a:ahLst/>
              <a:cxnLst>
                <a:cxn ang="0">
                  <a:pos x="768" y="192"/>
                </a:cxn>
                <a:cxn ang="0">
                  <a:pos x="528" y="0"/>
                </a:cxn>
                <a:cxn ang="0">
                  <a:pos x="240" y="0"/>
                </a:cxn>
                <a:cxn ang="0">
                  <a:pos x="0" y="192"/>
                </a:cxn>
              </a:cxnLst>
              <a:rect l="0" t="0" r="r" b="b"/>
              <a:pathLst>
                <a:path w="768" h="192">
                  <a:moveTo>
                    <a:pt x="768" y="192"/>
                  </a:moveTo>
                  <a:lnTo>
                    <a:pt x="528" y="0"/>
                  </a:lnTo>
                  <a:lnTo>
                    <a:pt x="240" y="0"/>
                  </a:lnTo>
                  <a:lnTo>
                    <a:pt x="0" y="1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362201" y="2438401"/>
            <a:ext cx="2222501" cy="919163"/>
            <a:chOff x="1488" y="1536"/>
            <a:chExt cx="1400" cy="579"/>
          </a:xfrm>
        </p:grpSpPr>
        <p:sp>
          <p:nvSpPr>
            <p:cNvPr id="548917" name="Text Box 53"/>
            <p:cNvSpPr txBox="1">
              <a:spLocks noChangeArrowheads="1"/>
            </p:cNvSpPr>
            <p:nvPr/>
          </p:nvSpPr>
          <p:spPr bwMode="auto">
            <a:xfrm>
              <a:off x="1488" y="1536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1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8" name="Text Box 54"/>
            <p:cNvSpPr txBox="1">
              <a:spLocks noChangeArrowheads="1"/>
            </p:cNvSpPr>
            <p:nvPr/>
          </p:nvSpPr>
          <p:spPr bwMode="auto">
            <a:xfrm>
              <a:off x="1872" y="1824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2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9" name="Text Box 55"/>
            <p:cNvSpPr txBox="1">
              <a:spLocks noChangeArrowheads="1"/>
            </p:cNvSpPr>
            <p:nvPr/>
          </p:nvSpPr>
          <p:spPr bwMode="auto">
            <a:xfrm>
              <a:off x="2544" y="1632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3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</p:grpSp>
      <p:sp>
        <p:nvSpPr>
          <p:cNvPr id="49" name="Прямоугольник 48"/>
          <p:cNvSpPr/>
          <p:nvPr/>
        </p:nvSpPr>
        <p:spPr>
          <a:xfrm>
            <a:off x="0" y="724467"/>
            <a:ext cx="86432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Усечённая пирамида </a:t>
            </a:r>
            <a:r>
              <a:rPr lang="ru-RU" dirty="0" smtClean="0">
                <a:latin typeface="Bookman Old Style" pitchFamily="18" charset="0"/>
              </a:rPr>
              <a:t>– многогранник, гранями которого являются два </a:t>
            </a:r>
            <a:r>
              <a:rPr lang="en-US" dirty="0" smtClean="0">
                <a:latin typeface="Bookman Old Style" pitchFamily="18" charset="0"/>
              </a:rPr>
              <a:t>n – </a:t>
            </a:r>
            <a:r>
              <a:rPr lang="ru-RU" dirty="0" smtClean="0">
                <a:latin typeface="Bookman Old Style" pitchFamily="18" charset="0"/>
              </a:rPr>
              <a:t>угольника А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А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 … А</a:t>
            </a:r>
            <a:r>
              <a:rPr lang="en-US" baseline="-25000" dirty="0" smtClean="0">
                <a:latin typeface="Bookman Old Style" pitchFamily="18" charset="0"/>
              </a:rPr>
              <a:t>n</a:t>
            </a:r>
            <a:r>
              <a:rPr lang="ru-RU" dirty="0" smtClean="0">
                <a:latin typeface="Bookman Old Style" pitchFamily="18" charset="0"/>
              </a:rPr>
              <a:t> и В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… В</a:t>
            </a:r>
            <a:r>
              <a:rPr lang="en-US" dirty="0" smtClean="0">
                <a:latin typeface="Bookman Old Style" pitchFamily="18" charset="0"/>
              </a:rPr>
              <a:t>n</a:t>
            </a:r>
            <a:r>
              <a:rPr lang="ru-RU" dirty="0" smtClean="0">
                <a:latin typeface="Bookman Old Style" pitchFamily="18" charset="0"/>
              </a:rPr>
              <a:t> , расположенные в параллельных плоскостях, и </a:t>
            </a:r>
            <a:r>
              <a:rPr lang="en-US" dirty="0" smtClean="0">
                <a:latin typeface="Bookman Old Style" pitchFamily="18" charset="0"/>
              </a:rPr>
              <a:t>n – </a:t>
            </a:r>
            <a:r>
              <a:rPr lang="ru-RU" dirty="0" smtClean="0">
                <a:latin typeface="Bookman Old Style" pitchFamily="18" charset="0"/>
              </a:rPr>
              <a:t>четырёхугольников А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А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,  А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3</a:t>
            </a:r>
            <a:r>
              <a:rPr lang="ru-RU" dirty="0" smtClean="0">
                <a:latin typeface="Bookman Old Style" pitchFamily="18" charset="0"/>
              </a:rPr>
              <a:t>А</a:t>
            </a:r>
            <a:r>
              <a:rPr lang="ru-RU" baseline="-25000" dirty="0" smtClean="0">
                <a:latin typeface="Bookman Old Style" pitchFamily="18" charset="0"/>
              </a:rPr>
              <a:t>3</a:t>
            </a:r>
            <a:r>
              <a:rPr lang="ru-RU" dirty="0" smtClean="0">
                <a:latin typeface="Bookman Old Style" pitchFamily="18" charset="0"/>
              </a:rPr>
              <a:t>, … ,А</a:t>
            </a:r>
            <a:r>
              <a:rPr lang="en-US" baseline="-25000" dirty="0" smtClean="0">
                <a:latin typeface="Bookman Old Style" pitchFamily="18" charset="0"/>
              </a:rPr>
              <a:t>n 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en-US" baseline="-25000" dirty="0" smtClean="0">
                <a:latin typeface="Bookman Old Style" pitchFamily="18" charset="0"/>
              </a:rPr>
              <a:t>n 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А</a:t>
            </a:r>
            <a:r>
              <a:rPr lang="ru-RU" baseline="-25000" dirty="0" smtClean="0">
                <a:latin typeface="Bookman Old Style" pitchFamily="18" charset="0"/>
              </a:rPr>
              <a:t>1.</a:t>
            </a:r>
            <a:endParaRPr lang="ru-RU" kern="0" dirty="0" smtClean="0">
              <a:latin typeface="Bookman Old Style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602514" y="2600628"/>
            <a:ext cx="29826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Bookman Old Style" pitchFamily="18" charset="0"/>
              </a:rPr>
              <a:t>Многоугольники А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А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А</a:t>
            </a:r>
            <a:r>
              <a:rPr lang="ru-RU" baseline="-25000" dirty="0" smtClean="0">
                <a:latin typeface="Bookman Old Style" pitchFamily="18" charset="0"/>
              </a:rPr>
              <a:t>3</a:t>
            </a:r>
            <a:r>
              <a:rPr lang="ru-RU" dirty="0" smtClean="0">
                <a:latin typeface="Bookman Old Style" pitchFamily="18" charset="0"/>
              </a:rPr>
              <a:t> … А</a:t>
            </a:r>
            <a:r>
              <a:rPr lang="en-US" baseline="-25000" dirty="0" smtClean="0">
                <a:latin typeface="Bookman Old Style" pitchFamily="18" charset="0"/>
              </a:rPr>
              <a:t>n</a:t>
            </a:r>
            <a:r>
              <a:rPr lang="ru-RU" dirty="0" smtClean="0">
                <a:latin typeface="Bookman Old Style" pitchFamily="18" charset="0"/>
              </a:rPr>
              <a:t> и В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3</a:t>
            </a:r>
            <a:r>
              <a:rPr lang="ru-RU" dirty="0" smtClean="0">
                <a:latin typeface="Bookman Old Style" pitchFamily="18" charset="0"/>
              </a:rPr>
              <a:t> … В</a:t>
            </a:r>
            <a:r>
              <a:rPr lang="en-US" baseline="-25000" dirty="0" smtClean="0">
                <a:latin typeface="Bookman Old Style" pitchFamily="18" charset="0"/>
              </a:rPr>
              <a:t>n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Bookman Old Style" pitchFamily="18" charset="0"/>
              </a:rPr>
              <a:t>- </a:t>
            </a:r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нижнее и верхнее основания  </a:t>
            </a:r>
            <a:r>
              <a:rPr lang="ru-RU" dirty="0" smtClean="0">
                <a:latin typeface="Bookman Old Style" pitchFamily="18" charset="0"/>
              </a:rPr>
              <a:t>усечённой пирамиды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60" name="Line 29"/>
          <p:cNvSpPr>
            <a:spLocks noChangeShapeType="1"/>
          </p:cNvSpPr>
          <p:nvPr/>
        </p:nvSpPr>
        <p:spPr bwMode="auto">
          <a:xfrm flipV="1">
            <a:off x="1625600" y="2815771"/>
            <a:ext cx="1567541" cy="60960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" name="Line 28"/>
          <p:cNvSpPr>
            <a:spLocks noChangeShapeType="1"/>
          </p:cNvSpPr>
          <p:nvPr/>
        </p:nvSpPr>
        <p:spPr bwMode="auto">
          <a:xfrm>
            <a:off x="1712686" y="3831772"/>
            <a:ext cx="725713" cy="1001486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2" name="Text Box 30"/>
          <p:cNvSpPr txBox="1">
            <a:spLocks noChangeArrowheads="1"/>
          </p:cNvSpPr>
          <p:nvPr/>
        </p:nvSpPr>
        <p:spPr bwMode="auto">
          <a:xfrm>
            <a:off x="234497" y="3380468"/>
            <a:ext cx="2190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smtClean="0">
                <a:solidFill>
                  <a:srgbClr val="C00000"/>
                </a:solidFill>
                <a:latin typeface="Bookman Old Style" pitchFamily="18" charset="0"/>
              </a:rPr>
              <a:t>Основания</a:t>
            </a:r>
            <a:endParaRPr lang="ru-RU" sz="20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99" grpId="0"/>
      <p:bldP spid="49" grpId="0"/>
      <p:bldP spid="57" grpId="0"/>
      <p:bldP spid="60" grpId="0" animBg="1"/>
      <p:bldP spid="61" grpId="0" animBg="1"/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Трапеция 76"/>
          <p:cNvSpPr/>
          <p:nvPr/>
        </p:nvSpPr>
        <p:spPr>
          <a:xfrm rot="1325892">
            <a:off x="1845682" y="2839881"/>
            <a:ext cx="1623216" cy="2530634"/>
          </a:xfrm>
          <a:prstGeom prst="trapezoid">
            <a:avLst>
              <a:gd name="adj" fmla="val 30805"/>
            </a:avLst>
          </a:prstGeom>
          <a:solidFill>
            <a:srgbClr val="CC0099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8915" name="Freeform 51"/>
          <p:cNvSpPr>
            <a:spLocks/>
          </p:cNvSpPr>
          <p:nvPr/>
        </p:nvSpPr>
        <p:spPr bwMode="auto">
          <a:xfrm>
            <a:off x="1462316" y="2474686"/>
            <a:ext cx="3276600" cy="3073400"/>
          </a:xfrm>
          <a:custGeom>
            <a:avLst/>
            <a:gdLst/>
            <a:ahLst/>
            <a:cxnLst>
              <a:cxn ang="0">
                <a:pos x="0" y="1552"/>
              </a:cxn>
              <a:cxn ang="0">
                <a:pos x="960" y="1936"/>
              </a:cxn>
              <a:cxn ang="0">
                <a:pos x="2064" y="1504"/>
              </a:cxn>
              <a:cxn ang="0">
                <a:pos x="1632" y="208"/>
              </a:cxn>
              <a:cxn ang="0">
                <a:pos x="1360" y="0"/>
              </a:cxn>
              <a:cxn ang="0">
                <a:pos x="1104" y="16"/>
              </a:cxn>
              <a:cxn ang="0">
                <a:pos x="864" y="208"/>
              </a:cxn>
              <a:cxn ang="0">
                <a:pos x="0" y="1552"/>
              </a:cxn>
            </a:cxnLst>
            <a:rect l="0" t="0" r="r" b="b"/>
            <a:pathLst>
              <a:path w="2064" h="1936">
                <a:moveTo>
                  <a:pt x="0" y="1552"/>
                </a:moveTo>
                <a:lnTo>
                  <a:pt x="960" y="1936"/>
                </a:lnTo>
                <a:lnTo>
                  <a:pt x="2064" y="1504"/>
                </a:lnTo>
                <a:lnTo>
                  <a:pt x="1632" y="208"/>
                </a:lnTo>
                <a:lnTo>
                  <a:pt x="1360" y="0"/>
                </a:lnTo>
                <a:lnTo>
                  <a:pt x="1104" y="16"/>
                </a:lnTo>
                <a:lnTo>
                  <a:pt x="864" y="208"/>
                </a:lnTo>
                <a:lnTo>
                  <a:pt x="0" y="1552"/>
                </a:lnTo>
                <a:close/>
              </a:path>
            </a:pathLst>
          </a:custGeom>
          <a:solidFill>
            <a:srgbClr val="0099FF">
              <a:alpha val="35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2" name="Freeform 8"/>
          <p:cNvSpPr>
            <a:spLocks/>
          </p:cNvSpPr>
          <p:nvPr/>
        </p:nvSpPr>
        <p:spPr bwMode="auto">
          <a:xfrm>
            <a:off x="1447800" y="4114800"/>
            <a:ext cx="3308350" cy="1447800"/>
          </a:xfrm>
          <a:custGeom>
            <a:avLst/>
            <a:gdLst/>
            <a:ahLst/>
            <a:cxnLst>
              <a:cxn ang="0">
                <a:pos x="0" y="524"/>
              </a:cxn>
              <a:cxn ang="0">
                <a:pos x="664" y="32"/>
              </a:cxn>
              <a:cxn ang="0">
                <a:pos x="1392" y="0"/>
              </a:cxn>
              <a:cxn ang="0">
                <a:pos x="2084" y="488"/>
              </a:cxn>
              <a:cxn ang="0">
                <a:pos x="960" y="912"/>
              </a:cxn>
              <a:cxn ang="0">
                <a:pos x="0" y="528"/>
              </a:cxn>
            </a:cxnLst>
            <a:rect l="0" t="0" r="r" b="b"/>
            <a:pathLst>
              <a:path w="2084" h="912">
                <a:moveTo>
                  <a:pt x="0" y="524"/>
                </a:moveTo>
                <a:lnTo>
                  <a:pt x="664" y="32"/>
                </a:lnTo>
                <a:lnTo>
                  <a:pt x="1392" y="0"/>
                </a:lnTo>
                <a:lnTo>
                  <a:pt x="2084" y="488"/>
                </a:lnTo>
                <a:lnTo>
                  <a:pt x="960" y="912"/>
                </a:lnTo>
                <a:lnTo>
                  <a:pt x="0" y="528"/>
                </a:lnTo>
              </a:path>
            </a:pathLst>
          </a:custGeom>
          <a:solidFill>
            <a:srgbClr val="33CC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3" name="Freeform 9"/>
          <p:cNvSpPr>
            <a:spLocks/>
          </p:cNvSpPr>
          <p:nvPr/>
        </p:nvSpPr>
        <p:spPr bwMode="auto">
          <a:xfrm>
            <a:off x="1447800" y="2794000"/>
            <a:ext cx="1384300" cy="2159000"/>
          </a:xfrm>
          <a:custGeom>
            <a:avLst/>
            <a:gdLst/>
            <a:ahLst/>
            <a:cxnLst>
              <a:cxn ang="0">
                <a:pos x="872" y="0"/>
              </a:cxn>
              <a:cxn ang="0">
                <a:pos x="0" y="1360"/>
              </a:cxn>
            </a:cxnLst>
            <a:rect l="0" t="0" r="r" b="b"/>
            <a:pathLst>
              <a:path w="872" h="1360">
                <a:moveTo>
                  <a:pt x="872" y="0"/>
                </a:moveTo>
                <a:lnTo>
                  <a:pt x="0" y="136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4" name="Freeform 10"/>
          <p:cNvSpPr>
            <a:spLocks/>
          </p:cNvSpPr>
          <p:nvPr/>
        </p:nvSpPr>
        <p:spPr bwMode="auto">
          <a:xfrm>
            <a:off x="4051300" y="2819400"/>
            <a:ext cx="704850" cy="2076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44" y="1308"/>
              </a:cxn>
            </a:cxnLst>
            <a:rect l="0" t="0" r="r" b="b"/>
            <a:pathLst>
              <a:path w="444" h="1308">
                <a:moveTo>
                  <a:pt x="0" y="0"/>
                </a:moveTo>
                <a:lnTo>
                  <a:pt x="444" y="130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5" name="Freeform 11"/>
          <p:cNvSpPr>
            <a:spLocks/>
          </p:cNvSpPr>
          <p:nvPr/>
        </p:nvSpPr>
        <p:spPr bwMode="auto">
          <a:xfrm>
            <a:off x="3644900" y="2489200"/>
            <a:ext cx="14288" cy="162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024"/>
              </a:cxn>
            </a:cxnLst>
            <a:rect l="0" t="0" r="r" b="b"/>
            <a:pathLst>
              <a:path w="9" h="1024">
                <a:moveTo>
                  <a:pt x="0" y="0"/>
                </a:moveTo>
                <a:lnTo>
                  <a:pt x="9" y="1024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6" name="Freeform 12"/>
          <p:cNvSpPr>
            <a:spLocks/>
          </p:cNvSpPr>
          <p:nvPr/>
        </p:nvSpPr>
        <p:spPr bwMode="auto">
          <a:xfrm>
            <a:off x="2451100" y="2590800"/>
            <a:ext cx="711200" cy="1574800"/>
          </a:xfrm>
          <a:custGeom>
            <a:avLst/>
            <a:gdLst/>
            <a:ahLst/>
            <a:cxnLst>
              <a:cxn ang="0">
                <a:pos x="448" y="0"/>
              </a:cxn>
              <a:cxn ang="0">
                <a:pos x="0" y="992"/>
              </a:cxn>
            </a:cxnLst>
            <a:rect l="0" t="0" r="r" b="b"/>
            <a:pathLst>
              <a:path w="448" h="992">
                <a:moveTo>
                  <a:pt x="448" y="0"/>
                </a:moveTo>
                <a:lnTo>
                  <a:pt x="0" y="992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7" name="Freeform 13"/>
          <p:cNvSpPr>
            <a:spLocks/>
          </p:cNvSpPr>
          <p:nvPr/>
        </p:nvSpPr>
        <p:spPr bwMode="auto">
          <a:xfrm>
            <a:off x="1447800" y="4114800"/>
            <a:ext cx="3314700" cy="838200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648" y="32"/>
              </a:cxn>
              <a:cxn ang="0">
                <a:pos x="1392" y="0"/>
              </a:cxn>
              <a:cxn ang="0">
                <a:pos x="2088" y="496"/>
              </a:cxn>
            </a:cxnLst>
            <a:rect l="0" t="0" r="r" b="b"/>
            <a:pathLst>
              <a:path w="2088" h="528">
                <a:moveTo>
                  <a:pt x="0" y="528"/>
                </a:moveTo>
                <a:lnTo>
                  <a:pt x="648" y="32"/>
                </a:lnTo>
                <a:lnTo>
                  <a:pt x="1392" y="0"/>
                </a:lnTo>
                <a:lnTo>
                  <a:pt x="2088" y="496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8" name="Freeform 14"/>
          <p:cNvSpPr>
            <a:spLocks/>
          </p:cNvSpPr>
          <p:nvPr/>
        </p:nvSpPr>
        <p:spPr bwMode="auto">
          <a:xfrm>
            <a:off x="2971800" y="2971800"/>
            <a:ext cx="419100" cy="2590800"/>
          </a:xfrm>
          <a:custGeom>
            <a:avLst/>
            <a:gdLst/>
            <a:ahLst/>
            <a:cxnLst>
              <a:cxn ang="0">
                <a:pos x="264" y="0"/>
              </a:cxn>
              <a:cxn ang="0">
                <a:pos x="0" y="1632"/>
              </a:cxn>
            </a:cxnLst>
            <a:rect l="0" t="0" r="r" b="b"/>
            <a:pathLst>
              <a:path w="264" h="1632">
                <a:moveTo>
                  <a:pt x="264" y="0"/>
                </a:moveTo>
                <a:lnTo>
                  <a:pt x="0" y="163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79" name="Freeform 15"/>
          <p:cNvSpPr>
            <a:spLocks/>
          </p:cNvSpPr>
          <p:nvPr/>
        </p:nvSpPr>
        <p:spPr bwMode="auto">
          <a:xfrm>
            <a:off x="1447800" y="4895850"/>
            <a:ext cx="3302000" cy="666750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960" y="420"/>
              </a:cxn>
              <a:cxn ang="0">
                <a:pos x="2080" y="0"/>
              </a:cxn>
            </a:cxnLst>
            <a:rect l="0" t="0" r="r" b="b"/>
            <a:pathLst>
              <a:path w="2080" h="420">
                <a:moveTo>
                  <a:pt x="0" y="36"/>
                </a:moveTo>
                <a:lnTo>
                  <a:pt x="960" y="420"/>
                </a:lnTo>
                <a:lnTo>
                  <a:pt x="208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8880" name="Text Box 16"/>
          <p:cNvSpPr txBox="1">
            <a:spLocks noChangeArrowheads="1"/>
          </p:cNvSpPr>
          <p:nvPr/>
        </p:nvSpPr>
        <p:spPr bwMode="auto">
          <a:xfrm>
            <a:off x="990600" y="47244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1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1" name="Text Box 17"/>
          <p:cNvSpPr txBox="1">
            <a:spLocks noChangeArrowheads="1"/>
          </p:cNvSpPr>
          <p:nvPr/>
        </p:nvSpPr>
        <p:spPr bwMode="auto">
          <a:xfrm>
            <a:off x="2547938" y="5410200"/>
            <a:ext cx="542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ru-RU" sz="2400" b="1" i="1" baseline="-25000" dirty="0">
                <a:latin typeface="Bookman Old Style" pitchFamily="18" charset="0"/>
              </a:rPr>
              <a:t>2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2" name="Text Box 18"/>
          <p:cNvSpPr txBox="1">
            <a:spLocks noChangeArrowheads="1"/>
          </p:cNvSpPr>
          <p:nvPr/>
        </p:nvSpPr>
        <p:spPr bwMode="auto">
          <a:xfrm>
            <a:off x="2057400" y="37338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n</a:t>
            </a:r>
            <a:endParaRPr lang="ru-RU" sz="2400" b="1" i="1" dirty="0">
              <a:latin typeface="Bookman Old Style" pitchFamily="18" charset="0"/>
            </a:endParaRPr>
          </a:p>
        </p:txBody>
      </p:sp>
      <p:sp>
        <p:nvSpPr>
          <p:cNvPr id="548884" name="Text Box 20"/>
          <p:cNvSpPr txBox="1">
            <a:spLocks noChangeArrowheads="1"/>
          </p:cNvSpPr>
          <p:nvPr/>
        </p:nvSpPr>
        <p:spPr bwMode="auto">
          <a:xfrm>
            <a:off x="4572000" y="4800600"/>
            <a:ext cx="54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Bookman Old Style" pitchFamily="18" charset="0"/>
              </a:rPr>
              <a:t>А</a:t>
            </a:r>
            <a:r>
              <a:rPr lang="en-US" sz="2400" b="1" i="1" baseline="-25000" dirty="0">
                <a:latin typeface="Bookman Old Style" pitchFamily="18" charset="0"/>
              </a:rPr>
              <a:t>3</a:t>
            </a:r>
            <a:endParaRPr lang="ru-RU" sz="2400" b="1" i="1" dirty="0">
              <a:latin typeface="Bookman Old Style" pitchFamily="18" charset="0"/>
            </a:endParaRPr>
          </a:p>
        </p:txBody>
      </p:sp>
      <p:graphicFrame>
        <p:nvGraphicFramePr>
          <p:cNvPr id="548886" name="Object 2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71682" name="Формула" r:id="rId3" imgW="114151" imgH="215619" progId="Equation.3">
              <p:embed/>
            </p:oleObj>
          </a:graphicData>
        </a:graphic>
      </p:graphicFrame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3200403" y="2514600"/>
            <a:ext cx="584201" cy="2519363"/>
            <a:chOff x="2016" y="1584"/>
            <a:chExt cx="368" cy="1587"/>
          </a:xfrm>
        </p:grpSpPr>
        <p:sp>
          <p:nvSpPr>
            <p:cNvPr id="548883" name="Text Box 19"/>
            <p:cNvSpPr txBox="1">
              <a:spLocks noChangeArrowheads="1"/>
            </p:cNvSpPr>
            <p:nvPr/>
          </p:nvSpPr>
          <p:spPr bwMode="auto">
            <a:xfrm>
              <a:off x="2016" y="1584"/>
              <a:ext cx="24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Р</a:t>
              </a:r>
            </a:p>
          </p:txBody>
        </p:sp>
        <p:grpSp>
          <p:nvGrpSpPr>
            <p:cNvPr id="3" name="Group 45"/>
            <p:cNvGrpSpPr>
              <a:grpSpLocks/>
            </p:cNvGrpSpPr>
            <p:nvPr/>
          </p:nvGrpSpPr>
          <p:grpSpPr bwMode="auto">
            <a:xfrm>
              <a:off x="2112" y="1727"/>
              <a:ext cx="272" cy="1444"/>
              <a:chOff x="2160" y="1727"/>
              <a:chExt cx="272" cy="1444"/>
            </a:xfrm>
          </p:grpSpPr>
          <p:sp>
            <p:nvSpPr>
              <p:cNvPr id="548892" name="Freeform 28"/>
              <p:cNvSpPr>
                <a:spLocks/>
              </p:cNvSpPr>
              <p:nvPr/>
            </p:nvSpPr>
            <p:spPr bwMode="auto">
              <a:xfrm>
                <a:off x="2232" y="1760"/>
                <a:ext cx="48" cy="110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0" y="1104"/>
                  </a:cxn>
                </a:cxnLst>
                <a:rect l="0" t="0" r="r" b="b"/>
                <a:pathLst>
                  <a:path w="48" h="1104">
                    <a:moveTo>
                      <a:pt x="48" y="0"/>
                    </a:moveTo>
                    <a:lnTo>
                      <a:pt x="0" y="110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8893" name="Oval 29"/>
              <p:cNvSpPr>
                <a:spLocks noChangeArrowheads="1"/>
              </p:cNvSpPr>
              <p:nvPr/>
            </p:nvSpPr>
            <p:spPr bwMode="auto">
              <a:xfrm>
                <a:off x="2256" y="1727"/>
                <a:ext cx="48" cy="49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8894" name="Oval 30"/>
              <p:cNvSpPr>
                <a:spLocks noChangeArrowheads="1"/>
              </p:cNvSpPr>
              <p:nvPr/>
            </p:nvSpPr>
            <p:spPr bwMode="auto">
              <a:xfrm>
                <a:off x="2208" y="2879"/>
                <a:ext cx="48" cy="49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8895" name="Text Box 31"/>
              <p:cNvSpPr txBox="1">
                <a:spLocks noChangeArrowheads="1"/>
              </p:cNvSpPr>
              <p:nvPr/>
            </p:nvSpPr>
            <p:spPr bwMode="auto">
              <a:xfrm>
                <a:off x="2160" y="2880"/>
                <a:ext cx="27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>
                    <a:latin typeface="Bookman Old Style" pitchFamily="18" charset="0"/>
                  </a:rPr>
                  <a:t>Н</a:t>
                </a:r>
              </a:p>
            </p:txBody>
          </p:sp>
        </p:grpSp>
      </p:grpSp>
      <p:sp>
        <p:nvSpPr>
          <p:cNvPr id="548899" name="Text Box 35"/>
          <p:cNvSpPr txBox="1">
            <a:spLocks noChangeArrowheads="1"/>
          </p:cNvSpPr>
          <p:nvPr/>
        </p:nvSpPr>
        <p:spPr bwMode="auto">
          <a:xfrm>
            <a:off x="2133600" y="0"/>
            <a:ext cx="51251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j-ea"/>
                <a:cs typeface="+mj-cs"/>
              </a:rPr>
              <a:t>Усеченная пирамида</a:t>
            </a:r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819400" y="2514600"/>
            <a:ext cx="1219200" cy="457200"/>
            <a:chOff x="1776" y="1584"/>
            <a:chExt cx="768" cy="288"/>
          </a:xfrm>
        </p:grpSpPr>
        <p:sp>
          <p:nvSpPr>
            <p:cNvPr id="548906" name="Freeform 42"/>
            <p:cNvSpPr>
              <a:spLocks/>
            </p:cNvSpPr>
            <p:nvPr/>
          </p:nvSpPr>
          <p:spPr bwMode="auto">
            <a:xfrm>
              <a:off x="1776" y="1776"/>
              <a:ext cx="768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768" y="0"/>
                </a:cxn>
              </a:cxnLst>
              <a:rect l="0" t="0" r="r" b="b"/>
              <a:pathLst>
                <a:path w="768" h="96">
                  <a:moveTo>
                    <a:pt x="0" y="0"/>
                  </a:moveTo>
                  <a:lnTo>
                    <a:pt x="384" y="96"/>
                  </a:lnTo>
                  <a:lnTo>
                    <a:pt x="76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8907" name="Freeform 43"/>
            <p:cNvSpPr>
              <a:spLocks/>
            </p:cNvSpPr>
            <p:nvPr/>
          </p:nvSpPr>
          <p:spPr bwMode="auto">
            <a:xfrm>
              <a:off x="1776" y="1584"/>
              <a:ext cx="768" cy="192"/>
            </a:xfrm>
            <a:custGeom>
              <a:avLst/>
              <a:gdLst/>
              <a:ahLst/>
              <a:cxnLst>
                <a:cxn ang="0">
                  <a:pos x="768" y="192"/>
                </a:cxn>
                <a:cxn ang="0">
                  <a:pos x="528" y="0"/>
                </a:cxn>
                <a:cxn ang="0">
                  <a:pos x="240" y="0"/>
                </a:cxn>
                <a:cxn ang="0">
                  <a:pos x="0" y="192"/>
                </a:cxn>
              </a:cxnLst>
              <a:rect l="0" t="0" r="r" b="b"/>
              <a:pathLst>
                <a:path w="768" h="192">
                  <a:moveTo>
                    <a:pt x="768" y="192"/>
                  </a:moveTo>
                  <a:lnTo>
                    <a:pt x="528" y="0"/>
                  </a:lnTo>
                  <a:lnTo>
                    <a:pt x="240" y="0"/>
                  </a:lnTo>
                  <a:lnTo>
                    <a:pt x="0" y="1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362201" y="2438401"/>
            <a:ext cx="2222501" cy="919163"/>
            <a:chOff x="1488" y="1536"/>
            <a:chExt cx="1400" cy="579"/>
          </a:xfrm>
        </p:grpSpPr>
        <p:sp>
          <p:nvSpPr>
            <p:cNvPr id="548917" name="Text Box 53"/>
            <p:cNvSpPr txBox="1">
              <a:spLocks noChangeArrowheads="1"/>
            </p:cNvSpPr>
            <p:nvPr/>
          </p:nvSpPr>
          <p:spPr bwMode="auto">
            <a:xfrm>
              <a:off x="1488" y="1536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1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8" name="Text Box 54"/>
            <p:cNvSpPr txBox="1">
              <a:spLocks noChangeArrowheads="1"/>
            </p:cNvSpPr>
            <p:nvPr/>
          </p:nvSpPr>
          <p:spPr bwMode="auto">
            <a:xfrm>
              <a:off x="1872" y="1824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2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  <p:sp>
          <p:nvSpPr>
            <p:cNvPr id="548919" name="Text Box 55"/>
            <p:cNvSpPr txBox="1">
              <a:spLocks noChangeArrowheads="1"/>
            </p:cNvSpPr>
            <p:nvPr/>
          </p:nvSpPr>
          <p:spPr bwMode="auto">
            <a:xfrm>
              <a:off x="2544" y="1632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 dirty="0">
                  <a:latin typeface="Bookman Old Style" pitchFamily="18" charset="0"/>
                </a:rPr>
                <a:t>В</a:t>
              </a:r>
              <a:r>
                <a:rPr lang="ru-RU" sz="2400" b="1" i="1" baseline="-25000" dirty="0">
                  <a:latin typeface="Bookman Old Style" pitchFamily="18" charset="0"/>
                </a:rPr>
                <a:t>3</a:t>
              </a:r>
              <a:endParaRPr lang="ru-RU" sz="2400" b="1" i="1" dirty="0">
                <a:latin typeface="Bookman Old Style" pitchFamily="18" charset="0"/>
              </a:endParaRPr>
            </a:p>
          </p:txBody>
        </p:sp>
      </p:grpSp>
      <p:sp>
        <p:nvSpPr>
          <p:cNvPr id="49" name="Прямоугольник 48"/>
          <p:cNvSpPr/>
          <p:nvPr/>
        </p:nvSpPr>
        <p:spPr>
          <a:xfrm>
            <a:off x="493486" y="724467"/>
            <a:ext cx="8149771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Отрезки А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, А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, А</a:t>
            </a:r>
            <a:r>
              <a:rPr lang="ru-RU" baseline="-25000" dirty="0" smtClean="0">
                <a:latin typeface="Bookman Old Style" pitchFamily="18" charset="0"/>
              </a:rPr>
              <a:t>3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3</a:t>
            </a:r>
            <a:r>
              <a:rPr lang="ru-RU" dirty="0" smtClean="0">
                <a:latin typeface="Bookman Old Style" pitchFamily="18" charset="0"/>
              </a:rPr>
              <a:t>… - </a:t>
            </a:r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боковые ребра</a:t>
            </a:r>
            <a:r>
              <a:rPr lang="ru-RU" b="1" i="1" dirty="0" smtClean="0">
                <a:solidFill>
                  <a:srgbClr val="0000FF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усечённой пирамиды</a:t>
            </a:r>
            <a:endParaRPr lang="ru-RU" kern="0" dirty="0" smtClean="0">
              <a:latin typeface="Bookman Old Style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167086" y="3050571"/>
            <a:ext cx="397691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Bookman Old Style" pitchFamily="18" charset="0"/>
              </a:rPr>
              <a:t>Отрезок </a:t>
            </a:r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РН</a:t>
            </a:r>
            <a:r>
              <a:rPr lang="ru-RU" dirty="0" smtClean="0">
                <a:latin typeface="Bookman Old Style" pitchFamily="18" charset="0"/>
              </a:rPr>
              <a:t> – перпендикуляр, проведённый из какой-нибудь точки верхнего основания к нижнему основанию – называется </a:t>
            </a:r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высотой </a:t>
            </a:r>
            <a:r>
              <a:rPr lang="ru-RU" dirty="0" smtClean="0">
                <a:latin typeface="Bookman Old Style" pitchFamily="18" charset="0"/>
              </a:rPr>
              <a:t>усечённой пирамиды.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4434115" y="1508037"/>
            <a:ext cx="47098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Bookman Old Style" pitchFamily="18" charset="0"/>
              </a:rPr>
              <a:t>Четырёхугольники А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1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А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, А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В</a:t>
            </a:r>
            <a:r>
              <a:rPr lang="ru-RU" baseline="-25000" dirty="0" smtClean="0">
                <a:latin typeface="Bookman Old Style" pitchFamily="18" charset="0"/>
              </a:rPr>
              <a:t>3</a:t>
            </a:r>
            <a:r>
              <a:rPr lang="ru-RU" dirty="0" smtClean="0">
                <a:latin typeface="Bookman Old Style" pitchFamily="18" charset="0"/>
              </a:rPr>
              <a:t>А</a:t>
            </a:r>
            <a:r>
              <a:rPr lang="ru-RU" baseline="-25000" dirty="0" smtClean="0">
                <a:latin typeface="Bookman Old Style" pitchFamily="18" charset="0"/>
              </a:rPr>
              <a:t>3</a:t>
            </a:r>
            <a:r>
              <a:rPr lang="ru-RU" dirty="0" smtClean="0">
                <a:latin typeface="Bookman Old Style" pitchFamily="18" charset="0"/>
              </a:rPr>
              <a:t> … </a:t>
            </a:r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- боковые грани </a:t>
            </a:r>
            <a:r>
              <a:rPr lang="ru-RU" dirty="0" smtClean="0">
                <a:latin typeface="Bookman Old Style" pitchFamily="18" charset="0"/>
              </a:rPr>
              <a:t>усечённой пирамиды. </a:t>
            </a:r>
            <a:endParaRPr lang="ru-RU" dirty="0">
              <a:latin typeface="Bookman Old Style" pitchFamily="18" charset="0"/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 flipH="1">
            <a:off x="1465943" y="2815771"/>
            <a:ext cx="1349828" cy="2119086"/>
          </a:xfrm>
          <a:prstGeom prst="line">
            <a:avLst/>
          </a:prstGeom>
          <a:ln w="254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flipH="1">
            <a:off x="2975429" y="2982685"/>
            <a:ext cx="457202" cy="2590801"/>
          </a:xfrm>
          <a:prstGeom prst="line">
            <a:avLst/>
          </a:prstGeom>
          <a:ln w="254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488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548899" grpId="0"/>
      <p:bldP spid="49" grpId="0"/>
      <p:bldP spid="57" grpId="0"/>
      <p:bldP spid="71" grpId="0"/>
    </p:bldLst>
  </p:timing>
</p:sld>
</file>

<file path=ppt/theme/theme1.xml><?xml version="1.0" encoding="utf-8"?>
<a:theme xmlns:a="http://schemas.openxmlformats.org/drawingml/2006/main" name="Кирьянова">
  <a:themeElements>
    <a:clrScheme name="">
      <a:dk1>
        <a:srgbClr val="000000"/>
      </a:dk1>
      <a:lt1>
        <a:srgbClr val="EEC37E"/>
      </a:lt1>
      <a:dk2>
        <a:srgbClr val="663300"/>
      </a:dk2>
      <a:lt2>
        <a:srgbClr val="808080"/>
      </a:lt2>
      <a:accent1>
        <a:srgbClr val="99CCFF"/>
      </a:accent1>
      <a:accent2>
        <a:srgbClr val="CCCCFF"/>
      </a:accent2>
      <a:accent3>
        <a:srgbClr val="F5DEC0"/>
      </a:accent3>
      <a:accent4>
        <a:srgbClr val="000000"/>
      </a:accent4>
      <a:accent5>
        <a:srgbClr val="CAE2FF"/>
      </a:accent5>
      <a:accent6>
        <a:srgbClr val="B9B9E7"/>
      </a:accent6>
      <a:hlink>
        <a:srgbClr val="3366FF"/>
      </a:hlink>
      <a:folHlink>
        <a:srgbClr val="0000FF"/>
      </a:folHlink>
    </a:clrScheme>
    <a:fontScheme name="Кирьянов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рьянова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рьянова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рьянова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рьянова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рьянова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рьянова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рьянова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рьянова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рьянова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рьянова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рьянова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рьянова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рьянова 13">
        <a:dk1>
          <a:srgbClr val="000000"/>
        </a:dk1>
        <a:lt1>
          <a:srgbClr val="EEC37E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5DEC0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996633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рьянова 14">
        <a:dk1>
          <a:srgbClr val="000000"/>
        </a:dk1>
        <a:lt1>
          <a:srgbClr val="EEC37E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5DEC0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663300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рьянова 15">
        <a:dk1>
          <a:srgbClr val="000000"/>
        </a:dk1>
        <a:lt1>
          <a:srgbClr val="EEC37E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5DEC0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66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рьянова 16">
        <a:dk1>
          <a:srgbClr val="000000"/>
        </a:dk1>
        <a:lt1>
          <a:srgbClr val="EEC37E"/>
        </a:lt1>
        <a:dk2>
          <a:srgbClr val="6633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5DEC0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66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Кирьянова</Template>
  <TotalTime>1608</TotalTime>
  <Words>627</Words>
  <Application>Microsoft Office PowerPoint</Application>
  <PresentationFormat>Экран (4:3)</PresentationFormat>
  <Paragraphs>157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Кирьянова</vt:lpstr>
      <vt:lpstr>Формула</vt:lpstr>
      <vt:lpstr>Mathcad</vt:lpstr>
      <vt:lpstr>Слайд 1</vt:lpstr>
      <vt:lpstr>Повторение</vt:lpstr>
      <vt:lpstr>Повторение</vt:lpstr>
      <vt:lpstr>Задача № 1.</vt:lpstr>
      <vt:lpstr>Задача № 2.</vt:lpstr>
      <vt:lpstr>Слайд 6</vt:lpstr>
      <vt:lpstr>Слайд 7</vt:lpstr>
      <vt:lpstr>Слайд 8</vt:lpstr>
      <vt:lpstr>Слайд 9</vt:lpstr>
      <vt:lpstr>Слайд 10</vt:lpstr>
      <vt:lpstr>Слайд 11</vt:lpstr>
      <vt:lpstr>ПРАВИЛЬНАЯ УСЕЧЕННАЯ ПИРАМИДА</vt:lpstr>
      <vt:lpstr>СВОЙСТВА ПРАВИЛЬНОЙ УСЕЧЕННОЙ ПИРАМИДЫ</vt:lpstr>
      <vt:lpstr>ПЛОЩАДЬ ПОВЕРХНОСТИ УСЕЧЁННОЙ ПИРАМИДЫ</vt:lpstr>
      <vt:lpstr>ПЛОЩАДЬ БОКОВОЙ ПОВЕРХНОСТИ УСЕЧЁННОЙ ПИРАМИДЫ</vt:lpstr>
      <vt:lpstr>Слайд 16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ANNA</dc:creator>
  <cp:lastModifiedBy>Мой</cp:lastModifiedBy>
  <cp:revision>89</cp:revision>
  <dcterms:created xsi:type="dcterms:W3CDTF">2005-10-03T13:34:03Z</dcterms:created>
  <dcterms:modified xsi:type="dcterms:W3CDTF">2020-04-09T04:23:15Z</dcterms:modified>
</cp:coreProperties>
</file>