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notesMasterIdLst>
    <p:notesMasterId r:id="rId10"/>
  </p:notesMasterIdLst>
  <p:sldIdLst>
    <p:sldId id="256" r:id="rId2"/>
    <p:sldId id="362" r:id="rId3"/>
    <p:sldId id="491" r:id="rId4"/>
    <p:sldId id="496" r:id="rId5"/>
    <p:sldId id="497" r:id="rId6"/>
    <p:sldId id="492" r:id="rId7"/>
    <p:sldId id="498" r:id="rId8"/>
    <p:sldId id="401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66C45"/>
    <a:srgbClr val="267034"/>
    <a:srgbClr val="D8D9EC"/>
    <a:srgbClr val="FFFFFF"/>
    <a:srgbClr val="EAE5CA"/>
    <a:srgbClr val="82E880"/>
    <a:srgbClr val="D3DFBF"/>
    <a:srgbClr val="F0F4FA"/>
    <a:srgbClr val="D8E2F4"/>
    <a:srgbClr val="FFFFCC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6864" autoAdjust="0"/>
    <p:restoredTop sz="94660"/>
  </p:normalViewPr>
  <p:slideViewPr>
    <p:cSldViewPr>
      <p:cViewPr>
        <p:scale>
          <a:sx n="70" d="100"/>
          <a:sy n="70" d="100"/>
        </p:scale>
        <p:origin x="-1248" y="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7703E8-1498-4CFE-B1D5-A78ACE61EC2B}" type="datetimeFigureOut">
              <a:rPr lang="ru-RU" smtClean="0"/>
              <a:pPr/>
              <a:t>09.04.2020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17E8E5-2E9B-4F3A-B7BD-ABB0AB5A4D0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5089322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hasCustomPrompt="1"/>
          </p:nvPr>
        </p:nvSpPr>
        <p:spPr>
          <a:xfrm>
            <a:off x="0" y="1484784"/>
            <a:ext cx="9144000" cy="1470025"/>
          </a:xfrm>
        </p:spPr>
        <p:txBody>
          <a:bodyPr/>
          <a:lstStyle>
            <a:lvl1pPr>
              <a:defRPr b="1" cap="none" spc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Black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1012789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60" y="6648"/>
            <a:ext cx="9132540" cy="614040"/>
          </a:xfrm>
        </p:spPr>
        <p:txBody>
          <a:bodyPr>
            <a:normAutofit/>
          </a:bodyPr>
          <a:lstStyle>
            <a:lvl1pPr algn="l">
              <a:defRPr sz="2800" b="1" cap="none" spc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Black" pitchFamily="34" charset="0"/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4282475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CEBD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6288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8227004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</p:sldLayoutIdLst>
  <p:txStyles>
    <p:titleStyle>
      <a:lvl1pPr algn="l" defTabSz="914400" rtl="0" eaLnBrk="1" latinLnBrk="0" hangingPunct="1">
        <a:spcBef>
          <a:spcPct val="0"/>
        </a:spcBef>
        <a:buNone/>
        <a:defRPr sz="4400" b="1" kern="1200" cap="none" spc="0">
          <a:ln w="1905"/>
          <a:gradFill>
            <a:gsLst>
              <a:gs pos="0">
                <a:schemeClr val="accent6">
                  <a:shade val="20000"/>
                  <a:satMod val="200000"/>
                </a:schemeClr>
              </a:gs>
              <a:gs pos="78000">
                <a:schemeClr val="accent6">
                  <a:tint val="90000"/>
                  <a:shade val="89000"/>
                  <a:satMod val="220000"/>
                </a:schemeClr>
              </a:gs>
              <a:gs pos="100000">
                <a:schemeClr val="accent6">
                  <a:tint val="12000"/>
                  <a:satMod val="255000"/>
                </a:schemeClr>
              </a:gs>
            </a:gsLst>
            <a:lin ang="5400000"/>
          </a:gradFill>
          <a:effectLst>
            <a:innerShdw blurRad="69850" dist="43180" dir="5400000">
              <a:srgbClr val="000000">
                <a:alpha val="65000"/>
              </a:srgbClr>
            </a:innerShdw>
          </a:effectLst>
          <a:latin typeface="Arial Black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7" Type="http://schemas.openxmlformats.org/officeDocument/2006/relationships/image" Target="../media/image8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gif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jpeg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jpeg"/><Relationship Id="rId5" Type="http://schemas.openxmlformats.org/officeDocument/2006/relationships/image" Target="../media/image11.jpeg"/><Relationship Id="rId4" Type="http://schemas.openxmlformats.org/officeDocument/2006/relationships/image" Target="../media/image7.gi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6.jpeg"/><Relationship Id="rId4" Type="http://schemas.openxmlformats.org/officeDocument/2006/relationships/image" Target="../media/image15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.jpeg"/><Relationship Id="rId5" Type="http://schemas.openxmlformats.org/officeDocument/2006/relationships/image" Target="../media/image19.png"/><Relationship Id="rId4" Type="http://schemas.openxmlformats.org/officeDocument/2006/relationships/image" Target="../media/image18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gif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156176" y="1540196"/>
            <a:ext cx="2857500" cy="4762500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0" y="692741"/>
            <a:ext cx="9144000" cy="1656184"/>
          </a:xfrm>
          <a:prstGeom prst="rect">
            <a:avLst/>
          </a:prstGeom>
          <a:solidFill>
            <a:srgbClr val="267034">
              <a:alpha val="1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9" name="Группа 8"/>
          <p:cNvGrpSpPr/>
          <p:nvPr/>
        </p:nvGrpSpPr>
        <p:grpSpPr>
          <a:xfrm>
            <a:off x="0" y="6408000"/>
            <a:ext cx="9144000" cy="331416"/>
            <a:chOff x="0" y="3645024"/>
            <a:chExt cx="9144000" cy="331416"/>
          </a:xfrm>
        </p:grpSpPr>
        <p:sp>
          <p:nvSpPr>
            <p:cNvPr id="10" name="Прямоугольник 9"/>
            <p:cNvSpPr/>
            <p:nvPr/>
          </p:nvSpPr>
          <p:spPr>
            <a:xfrm>
              <a:off x="0" y="3645024"/>
              <a:ext cx="9144000" cy="324000"/>
            </a:xfrm>
            <a:prstGeom prst="rect">
              <a:avLst/>
            </a:prstGeom>
            <a:solidFill>
              <a:schemeClr val="bg2">
                <a:lumMod val="50000"/>
                <a:alpha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11" name="Прямая соединительная линия 10"/>
            <p:cNvCxnSpPr/>
            <p:nvPr/>
          </p:nvCxnSpPr>
          <p:spPr>
            <a:xfrm>
              <a:off x="0" y="3976440"/>
              <a:ext cx="9144000" cy="0"/>
            </a:xfrm>
            <a:prstGeom prst="line">
              <a:avLst/>
            </a:prstGeom>
            <a:ln w="254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Прямая соединительная линия 11"/>
            <p:cNvCxnSpPr/>
            <p:nvPr/>
          </p:nvCxnSpPr>
          <p:spPr>
            <a:xfrm>
              <a:off x="0" y="3645024"/>
              <a:ext cx="9144000" cy="0"/>
            </a:xfrm>
            <a:prstGeom prst="line">
              <a:avLst/>
            </a:prstGeom>
            <a:ln w="254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TextBox 3"/>
          <p:cNvSpPr txBox="1"/>
          <p:nvPr/>
        </p:nvSpPr>
        <p:spPr>
          <a:xfrm>
            <a:off x="6958466" y="6401076"/>
            <a:ext cx="21855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ru-RU" sz="1600" dirty="0" smtClean="0"/>
              <a:t>Метапредмет – Задача</a:t>
            </a:r>
            <a:endParaRPr lang="ru-RU" sz="1600" dirty="0"/>
          </a:p>
        </p:txBody>
      </p:sp>
      <p:sp>
        <p:nvSpPr>
          <p:cNvPr id="16" name="TextBox 14"/>
          <p:cNvSpPr txBox="1"/>
          <p:nvPr/>
        </p:nvSpPr>
        <p:spPr>
          <a:xfrm>
            <a:off x="165736" y="792000"/>
            <a:ext cx="89782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400" dirty="0" smtClean="0">
                <a:solidFill>
                  <a:srgbClr val="066C45"/>
                </a:solidFill>
                <a:latin typeface="Arial Black" pitchFamily="34" charset="0"/>
              </a:rPr>
              <a:t>ЗАДАЧИ НА СОВМЕСТНУЮ РАБОТУ.</a:t>
            </a:r>
            <a:endParaRPr lang="ru-RU" sz="2400" dirty="0">
              <a:solidFill>
                <a:srgbClr val="066C45"/>
              </a:solidFill>
              <a:latin typeface="Arial Black" pitchFamily="34" charset="0"/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0" y="720000"/>
            <a:ext cx="9144000" cy="0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243240"/>
            <a:ext cx="9144000" cy="548760"/>
          </a:xfrm>
        </p:spPr>
        <p:txBody>
          <a:bodyPr>
            <a:normAutofit/>
          </a:bodyPr>
          <a:lstStyle/>
          <a:p>
            <a:r>
              <a:rPr lang="ru-RU" sz="1800" dirty="0" smtClean="0">
                <a:ln>
                  <a:solidFill>
                    <a:srgbClr val="066C45"/>
                  </a:solidFill>
                </a:ln>
                <a:solidFill>
                  <a:schemeClr val="bg1"/>
                </a:solidFill>
                <a:effectLst/>
              </a:rPr>
              <a:t>ДЕЙСТВИЯ С ДРОБЯМИ</a:t>
            </a:r>
            <a:endParaRPr lang="ru-RU" sz="1800" dirty="0">
              <a:ln>
                <a:solidFill>
                  <a:srgbClr val="066C45"/>
                </a:solidFill>
              </a:ln>
              <a:solidFill>
                <a:schemeClr val="bg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189547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Группа 4"/>
          <p:cNvGrpSpPr/>
          <p:nvPr/>
        </p:nvGrpSpPr>
        <p:grpSpPr>
          <a:xfrm>
            <a:off x="0" y="6408000"/>
            <a:ext cx="9144000" cy="331416"/>
            <a:chOff x="0" y="3645024"/>
            <a:chExt cx="9144000" cy="331416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0" y="3645024"/>
              <a:ext cx="9144000" cy="324000"/>
            </a:xfrm>
            <a:prstGeom prst="rect">
              <a:avLst/>
            </a:prstGeom>
            <a:solidFill>
              <a:schemeClr val="bg2">
                <a:lumMod val="50000"/>
                <a:alpha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7" name="Прямая соединительная линия 6"/>
            <p:cNvCxnSpPr/>
            <p:nvPr/>
          </p:nvCxnSpPr>
          <p:spPr>
            <a:xfrm>
              <a:off x="0" y="3976440"/>
              <a:ext cx="9144000" cy="0"/>
            </a:xfrm>
            <a:prstGeom prst="line">
              <a:avLst/>
            </a:prstGeom>
            <a:ln w="25400">
              <a:solidFill>
                <a:schemeClr val="bg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Прямая соединительная линия 7"/>
            <p:cNvCxnSpPr/>
            <p:nvPr/>
          </p:nvCxnSpPr>
          <p:spPr>
            <a:xfrm>
              <a:off x="0" y="3645024"/>
              <a:ext cx="9144000" cy="0"/>
            </a:xfrm>
            <a:prstGeom prst="line">
              <a:avLst/>
            </a:prstGeom>
            <a:ln w="25400">
              <a:solidFill>
                <a:schemeClr val="bg1">
                  <a:alpha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" name="Группа 8"/>
          <p:cNvGrpSpPr/>
          <p:nvPr/>
        </p:nvGrpSpPr>
        <p:grpSpPr>
          <a:xfrm>
            <a:off x="0" y="72000"/>
            <a:ext cx="9144000" cy="468000"/>
            <a:chOff x="0" y="3645024"/>
            <a:chExt cx="9144000" cy="468000"/>
          </a:xfrm>
        </p:grpSpPr>
        <p:sp>
          <p:nvSpPr>
            <p:cNvPr id="10" name="Прямоугольник 9"/>
            <p:cNvSpPr/>
            <p:nvPr/>
          </p:nvSpPr>
          <p:spPr>
            <a:xfrm>
              <a:off x="0" y="3645024"/>
              <a:ext cx="9144000" cy="468000"/>
            </a:xfrm>
            <a:prstGeom prst="rect">
              <a:avLst/>
            </a:prstGeom>
            <a:solidFill>
              <a:srgbClr val="066C45">
                <a:alpha val="97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rgbClr val="267034"/>
                </a:solidFill>
              </a:endParaRPr>
            </a:p>
          </p:txBody>
        </p:sp>
        <p:cxnSp>
          <p:nvCxnSpPr>
            <p:cNvPr id="11" name="Прямая соединительная линия 10"/>
            <p:cNvCxnSpPr/>
            <p:nvPr/>
          </p:nvCxnSpPr>
          <p:spPr>
            <a:xfrm>
              <a:off x="0" y="4113024"/>
              <a:ext cx="9144000" cy="0"/>
            </a:xfrm>
            <a:prstGeom prst="line">
              <a:avLst/>
            </a:prstGeom>
            <a:ln w="254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Прямая соединительная линия 11"/>
            <p:cNvCxnSpPr/>
            <p:nvPr/>
          </p:nvCxnSpPr>
          <p:spPr>
            <a:xfrm>
              <a:off x="0" y="3645024"/>
              <a:ext cx="9144000" cy="0"/>
            </a:xfrm>
            <a:prstGeom prst="line">
              <a:avLst/>
            </a:prstGeom>
            <a:ln w="254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-36000"/>
            <a:ext cx="9144000" cy="614040"/>
          </a:xfrm>
        </p:spPr>
        <p:txBody>
          <a:bodyPr>
            <a:normAutofit/>
          </a:bodyPr>
          <a:lstStyle/>
          <a:p>
            <a:r>
              <a:rPr lang="ru-RU" sz="2400" b="0" dirty="0" smtClean="0">
                <a:ln>
                  <a:noFill/>
                </a:ln>
                <a:solidFill>
                  <a:schemeClr val="bg1"/>
                </a:solidFill>
                <a:effectLst/>
              </a:rPr>
              <a:t>Цель нашего урока</a:t>
            </a:r>
            <a:endParaRPr lang="ru-RU" b="0" dirty="0">
              <a:ln>
                <a:solidFill>
                  <a:schemeClr val="bg1"/>
                </a:solidFill>
              </a:ln>
              <a:solidFill>
                <a:schemeClr val="accent6">
                  <a:lumMod val="75000"/>
                </a:schemeClr>
              </a:solidFill>
              <a:effectLst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6401076"/>
            <a:ext cx="9144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600" dirty="0"/>
              <a:t>целеполагание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1259632" y="2636912"/>
            <a:ext cx="7632847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Вам уже встречались так называемые задачи на совместную работу. Теперь вы познакомитесь с этими задачами более основательно и, главное, узнаете общий прием их решения.</a:t>
            </a:r>
            <a:endParaRPr lang="ru-RU" sz="2800" dirty="0"/>
          </a:p>
        </p:txBody>
      </p:sp>
      <p:pic>
        <p:nvPicPr>
          <p:cNvPr id="17" name="Рисунок 16"/>
          <p:cNvPicPr>
            <a:picLocks noChangeAspect="1"/>
          </p:cNvPicPr>
          <p:nvPr/>
        </p:nvPicPr>
        <p:blipFill>
          <a:blip r:embed="rId2">
            <a:clrChange>
              <a:clrFrom>
                <a:srgbClr val="DFEED7"/>
              </a:clrFrom>
              <a:clrTo>
                <a:srgbClr val="DFEED7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557971"/>
            <a:ext cx="4286250" cy="1847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2137702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Группа 4"/>
          <p:cNvGrpSpPr/>
          <p:nvPr/>
        </p:nvGrpSpPr>
        <p:grpSpPr>
          <a:xfrm>
            <a:off x="0" y="6408000"/>
            <a:ext cx="9144000" cy="331416"/>
            <a:chOff x="0" y="3645024"/>
            <a:chExt cx="9144000" cy="331416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0" y="3645024"/>
              <a:ext cx="9144000" cy="324000"/>
            </a:xfrm>
            <a:prstGeom prst="rect">
              <a:avLst/>
            </a:prstGeom>
            <a:solidFill>
              <a:schemeClr val="bg2">
                <a:lumMod val="50000"/>
                <a:alpha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7" name="Прямая соединительная линия 6"/>
            <p:cNvCxnSpPr/>
            <p:nvPr/>
          </p:nvCxnSpPr>
          <p:spPr>
            <a:xfrm>
              <a:off x="0" y="3976440"/>
              <a:ext cx="9144000" cy="0"/>
            </a:xfrm>
            <a:prstGeom prst="line">
              <a:avLst/>
            </a:prstGeom>
            <a:ln w="25400">
              <a:solidFill>
                <a:schemeClr val="bg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Прямая соединительная линия 7"/>
            <p:cNvCxnSpPr/>
            <p:nvPr/>
          </p:nvCxnSpPr>
          <p:spPr>
            <a:xfrm>
              <a:off x="0" y="3645024"/>
              <a:ext cx="9144000" cy="0"/>
            </a:xfrm>
            <a:prstGeom prst="line">
              <a:avLst/>
            </a:prstGeom>
            <a:ln w="25400">
              <a:solidFill>
                <a:schemeClr val="bg1">
                  <a:alpha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" name="Группа 8"/>
          <p:cNvGrpSpPr/>
          <p:nvPr/>
        </p:nvGrpSpPr>
        <p:grpSpPr>
          <a:xfrm>
            <a:off x="0" y="72000"/>
            <a:ext cx="9144000" cy="468000"/>
            <a:chOff x="0" y="3645024"/>
            <a:chExt cx="9144000" cy="468000"/>
          </a:xfrm>
        </p:grpSpPr>
        <p:sp>
          <p:nvSpPr>
            <p:cNvPr id="10" name="Прямоугольник 9"/>
            <p:cNvSpPr/>
            <p:nvPr/>
          </p:nvSpPr>
          <p:spPr>
            <a:xfrm>
              <a:off x="0" y="3645024"/>
              <a:ext cx="9144000" cy="468000"/>
            </a:xfrm>
            <a:prstGeom prst="rect">
              <a:avLst/>
            </a:prstGeom>
            <a:solidFill>
              <a:srgbClr val="066C45">
                <a:alpha val="97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rgbClr val="267034"/>
                </a:solidFill>
              </a:endParaRPr>
            </a:p>
          </p:txBody>
        </p:sp>
        <p:cxnSp>
          <p:nvCxnSpPr>
            <p:cNvPr id="11" name="Прямая соединительная линия 10"/>
            <p:cNvCxnSpPr/>
            <p:nvPr/>
          </p:nvCxnSpPr>
          <p:spPr>
            <a:xfrm>
              <a:off x="0" y="4113024"/>
              <a:ext cx="9144000" cy="0"/>
            </a:xfrm>
            <a:prstGeom prst="line">
              <a:avLst/>
            </a:prstGeom>
            <a:ln w="254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Прямая соединительная линия 11"/>
            <p:cNvCxnSpPr/>
            <p:nvPr/>
          </p:nvCxnSpPr>
          <p:spPr>
            <a:xfrm>
              <a:off x="0" y="3645024"/>
              <a:ext cx="9144000" cy="0"/>
            </a:xfrm>
            <a:prstGeom prst="line">
              <a:avLst/>
            </a:prstGeom>
            <a:ln w="254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-36000"/>
            <a:ext cx="9144000" cy="614040"/>
          </a:xfrm>
        </p:spPr>
        <p:txBody>
          <a:bodyPr>
            <a:normAutofit/>
          </a:bodyPr>
          <a:lstStyle/>
          <a:p>
            <a:r>
              <a:rPr lang="ru-RU" sz="2400" b="0" dirty="0" smtClean="0">
                <a:ln>
                  <a:noFill/>
                </a:ln>
                <a:solidFill>
                  <a:schemeClr val="bg1"/>
                </a:solidFill>
                <a:effectLst/>
              </a:rPr>
              <a:t>Решаем знакомую задачу</a:t>
            </a:r>
            <a:endParaRPr lang="ru-RU" b="0" dirty="0">
              <a:ln>
                <a:solidFill>
                  <a:schemeClr val="bg1"/>
                </a:solidFill>
              </a:ln>
              <a:solidFill>
                <a:schemeClr val="accent6">
                  <a:lumMod val="75000"/>
                </a:schemeClr>
              </a:solidFill>
              <a:effectLst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6401076"/>
            <a:ext cx="9144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600" dirty="0"/>
              <a:t>Организация и самоорганизация учащихся. Организация обратной связи</a:t>
            </a:r>
            <a:endParaRPr lang="ru-RU" sz="1600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7504" y="612000"/>
            <a:ext cx="1809750" cy="5105400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  <p:pic>
        <p:nvPicPr>
          <p:cNvPr id="14" name="Рисунок 1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640745" y="692696"/>
            <a:ext cx="361950" cy="371475"/>
          </a:xfrm>
          <a:prstGeom prst="rect">
            <a:avLst/>
          </a:prstGeom>
          <a:effectLst>
            <a:outerShdw blurRad="76200" dist="762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15" name="Рисунок 1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195736" y="624067"/>
            <a:ext cx="6667500" cy="1609725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  <p:pic>
        <p:nvPicPr>
          <p:cNvPr id="16" name="Рисунок 1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234662" y="3164700"/>
            <a:ext cx="7620000" cy="2819400"/>
          </a:xfrm>
          <a:prstGeom prst="rect">
            <a:avLst/>
          </a:prstGeom>
        </p:spPr>
      </p:pic>
      <p:pic>
        <p:nvPicPr>
          <p:cNvPr id="17" name="Рисунок 1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156951" y="2395113"/>
            <a:ext cx="2676525" cy="666750"/>
          </a:xfrm>
          <a:prstGeom prst="rect">
            <a:avLst/>
          </a:prstGeom>
        </p:spPr>
      </p:pic>
      <p:pic>
        <p:nvPicPr>
          <p:cNvPr id="18" name="Рисунок 17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238250" y="1776412"/>
            <a:ext cx="6667500" cy="3305175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xmlns="" val="23105169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Группа 4"/>
          <p:cNvGrpSpPr/>
          <p:nvPr/>
        </p:nvGrpSpPr>
        <p:grpSpPr>
          <a:xfrm>
            <a:off x="0" y="6408000"/>
            <a:ext cx="9144000" cy="331416"/>
            <a:chOff x="0" y="3645024"/>
            <a:chExt cx="9144000" cy="331416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0" y="3645024"/>
              <a:ext cx="9144000" cy="324000"/>
            </a:xfrm>
            <a:prstGeom prst="rect">
              <a:avLst/>
            </a:prstGeom>
            <a:solidFill>
              <a:schemeClr val="bg2">
                <a:lumMod val="50000"/>
                <a:alpha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7" name="Прямая соединительная линия 6"/>
            <p:cNvCxnSpPr/>
            <p:nvPr/>
          </p:nvCxnSpPr>
          <p:spPr>
            <a:xfrm>
              <a:off x="0" y="3976440"/>
              <a:ext cx="9144000" cy="0"/>
            </a:xfrm>
            <a:prstGeom prst="line">
              <a:avLst/>
            </a:prstGeom>
            <a:ln w="25400">
              <a:solidFill>
                <a:schemeClr val="bg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Прямая соединительная линия 7"/>
            <p:cNvCxnSpPr/>
            <p:nvPr/>
          </p:nvCxnSpPr>
          <p:spPr>
            <a:xfrm>
              <a:off x="0" y="3645024"/>
              <a:ext cx="9144000" cy="0"/>
            </a:xfrm>
            <a:prstGeom prst="line">
              <a:avLst/>
            </a:prstGeom>
            <a:ln w="25400">
              <a:solidFill>
                <a:schemeClr val="bg1">
                  <a:alpha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" name="Группа 8"/>
          <p:cNvGrpSpPr/>
          <p:nvPr/>
        </p:nvGrpSpPr>
        <p:grpSpPr>
          <a:xfrm>
            <a:off x="0" y="72000"/>
            <a:ext cx="9144000" cy="468000"/>
            <a:chOff x="0" y="3645024"/>
            <a:chExt cx="9144000" cy="468000"/>
          </a:xfrm>
        </p:grpSpPr>
        <p:sp>
          <p:nvSpPr>
            <p:cNvPr id="10" name="Прямоугольник 9"/>
            <p:cNvSpPr/>
            <p:nvPr/>
          </p:nvSpPr>
          <p:spPr>
            <a:xfrm>
              <a:off x="0" y="3645024"/>
              <a:ext cx="9144000" cy="468000"/>
            </a:xfrm>
            <a:prstGeom prst="rect">
              <a:avLst/>
            </a:prstGeom>
            <a:solidFill>
              <a:srgbClr val="066C45">
                <a:alpha val="97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rgbClr val="267034"/>
                </a:solidFill>
              </a:endParaRPr>
            </a:p>
          </p:txBody>
        </p:sp>
        <p:cxnSp>
          <p:nvCxnSpPr>
            <p:cNvPr id="11" name="Прямая соединительная линия 10"/>
            <p:cNvCxnSpPr/>
            <p:nvPr/>
          </p:nvCxnSpPr>
          <p:spPr>
            <a:xfrm>
              <a:off x="0" y="4113024"/>
              <a:ext cx="9144000" cy="0"/>
            </a:xfrm>
            <a:prstGeom prst="line">
              <a:avLst/>
            </a:prstGeom>
            <a:ln w="254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Прямая соединительная линия 11"/>
            <p:cNvCxnSpPr/>
            <p:nvPr/>
          </p:nvCxnSpPr>
          <p:spPr>
            <a:xfrm>
              <a:off x="0" y="3645024"/>
              <a:ext cx="9144000" cy="0"/>
            </a:xfrm>
            <a:prstGeom prst="line">
              <a:avLst/>
            </a:prstGeom>
            <a:ln w="254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-36000"/>
            <a:ext cx="9144000" cy="614040"/>
          </a:xfrm>
        </p:spPr>
        <p:txBody>
          <a:bodyPr>
            <a:normAutofit fontScale="90000"/>
          </a:bodyPr>
          <a:lstStyle/>
          <a:p>
            <a:r>
              <a:rPr lang="ru-RU" sz="2400" b="0" dirty="0" smtClean="0">
                <a:ln>
                  <a:noFill/>
                </a:ln>
                <a:solidFill>
                  <a:schemeClr val="bg1"/>
                </a:solidFill>
                <a:effectLst/>
              </a:rPr>
              <a:t>Решаем знакомую задачу (меняем первое условие)</a:t>
            </a:r>
            <a:endParaRPr lang="ru-RU" b="0" dirty="0">
              <a:ln>
                <a:solidFill>
                  <a:schemeClr val="bg1"/>
                </a:solidFill>
              </a:ln>
              <a:solidFill>
                <a:schemeClr val="accent6">
                  <a:lumMod val="75000"/>
                </a:schemeClr>
              </a:solidFill>
              <a:effectLst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6401076"/>
            <a:ext cx="9144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600" dirty="0"/>
              <a:t>Организация и самоорганизация учащихся. Организация обратной связи</a:t>
            </a:r>
            <a:endParaRPr lang="ru-RU" sz="1600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7504" y="612000"/>
            <a:ext cx="1809750" cy="5105400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  <p:pic>
        <p:nvPicPr>
          <p:cNvPr id="14" name="Рисунок 1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640745" y="692696"/>
            <a:ext cx="361950" cy="371475"/>
          </a:xfrm>
          <a:prstGeom prst="rect">
            <a:avLst/>
          </a:prstGeom>
          <a:effectLst>
            <a:outerShdw blurRad="76200" dist="762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15" name="Рисунок 1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195736" y="624067"/>
            <a:ext cx="6667500" cy="1609725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  <p:pic>
        <p:nvPicPr>
          <p:cNvPr id="13" name="Рисунок 1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195736" y="2348880"/>
            <a:ext cx="6667500" cy="3619500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xmlns="" val="42071272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Рисунок 1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7504" y="635045"/>
            <a:ext cx="6667500" cy="1676400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  <p:grpSp>
        <p:nvGrpSpPr>
          <p:cNvPr id="5" name="Группа 4"/>
          <p:cNvGrpSpPr/>
          <p:nvPr/>
        </p:nvGrpSpPr>
        <p:grpSpPr>
          <a:xfrm>
            <a:off x="0" y="6408000"/>
            <a:ext cx="9144000" cy="331416"/>
            <a:chOff x="0" y="3645024"/>
            <a:chExt cx="9144000" cy="331416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0" y="3645024"/>
              <a:ext cx="9144000" cy="324000"/>
            </a:xfrm>
            <a:prstGeom prst="rect">
              <a:avLst/>
            </a:prstGeom>
            <a:solidFill>
              <a:schemeClr val="bg2">
                <a:lumMod val="50000"/>
                <a:alpha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7" name="Прямая соединительная линия 6"/>
            <p:cNvCxnSpPr/>
            <p:nvPr/>
          </p:nvCxnSpPr>
          <p:spPr>
            <a:xfrm>
              <a:off x="0" y="3976440"/>
              <a:ext cx="9144000" cy="0"/>
            </a:xfrm>
            <a:prstGeom prst="line">
              <a:avLst/>
            </a:prstGeom>
            <a:ln w="25400">
              <a:solidFill>
                <a:schemeClr val="bg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Прямая соединительная линия 7"/>
            <p:cNvCxnSpPr/>
            <p:nvPr/>
          </p:nvCxnSpPr>
          <p:spPr>
            <a:xfrm>
              <a:off x="0" y="3645024"/>
              <a:ext cx="9144000" cy="0"/>
            </a:xfrm>
            <a:prstGeom prst="line">
              <a:avLst/>
            </a:prstGeom>
            <a:ln w="25400">
              <a:solidFill>
                <a:schemeClr val="bg1">
                  <a:alpha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" name="Группа 8"/>
          <p:cNvGrpSpPr/>
          <p:nvPr/>
        </p:nvGrpSpPr>
        <p:grpSpPr>
          <a:xfrm>
            <a:off x="0" y="72000"/>
            <a:ext cx="9144000" cy="468000"/>
            <a:chOff x="0" y="3645024"/>
            <a:chExt cx="9144000" cy="468000"/>
          </a:xfrm>
        </p:grpSpPr>
        <p:sp>
          <p:nvSpPr>
            <p:cNvPr id="10" name="Прямоугольник 9"/>
            <p:cNvSpPr/>
            <p:nvPr/>
          </p:nvSpPr>
          <p:spPr>
            <a:xfrm>
              <a:off x="0" y="3645024"/>
              <a:ext cx="9144000" cy="468000"/>
            </a:xfrm>
            <a:prstGeom prst="rect">
              <a:avLst/>
            </a:prstGeom>
            <a:solidFill>
              <a:srgbClr val="066C45">
                <a:alpha val="97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rgbClr val="267034"/>
                </a:solidFill>
              </a:endParaRPr>
            </a:p>
          </p:txBody>
        </p:sp>
        <p:cxnSp>
          <p:nvCxnSpPr>
            <p:cNvPr id="11" name="Прямая соединительная линия 10"/>
            <p:cNvCxnSpPr/>
            <p:nvPr/>
          </p:nvCxnSpPr>
          <p:spPr>
            <a:xfrm>
              <a:off x="0" y="4113024"/>
              <a:ext cx="9144000" cy="0"/>
            </a:xfrm>
            <a:prstGeom prst="line">
              <a:avLst/>
            </a:prstGeom>
            <a:ln w="254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Прямая соединительная линия 11"/>
            <p:cNvCxnSpPr/>
            <p:nvPr/>
          </p:nvCxnSpPr>
          <p:spPr>
            <a:xfrm>
              <a:off x="0" y="3645024"/>
              <a:ext cx="9144000" cy="0"/>
            </a:xfrm>
            <a:prstGeom prst="line">
              <a:avLst/>
            </a:prstGeom>
            <a:ln w="254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-36000"/>
            <a:ext cx="9144000" cy="614040"/>
          </a:xfrm>
        </p:spPr>
        <p:txBody>
          <a:bodyPr>
            <a:normAutofit/>
          </a:bodyPr>
          <a:lstStyle/>
          <a:p>
            <a:r>
              <a:rPr lang="ru-RU" sz="2400" b="0" dirty="0" smtClean="0">
                <a:ln>
                  <a:noFill/>
                </a:ln>
                <a:solidFill>
                  <a:schemeClr val="bg1"/>
                </a:solidFill>
                <a:effectLst/>
              </a:rPr>
              <a:t>Решаем знакомую задачу (новая формулировка)</a:t>
            </a:r>
            <a:endParaRPr lang="ru-RU" b="0" dirty="0">
              <a:ln>
                <a:solidFill>
                  <a:schemeClr val="bg1"/>
                </a:solidFill>
              </a:ln>
              <a:solidFill>
                <a:schemeClr val="accent6">
                  <a:lumMod val="75000"/>
                </a:schemeClr>
              </a:solidFill>
              <a:effectLst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6401076"/>
            <a:ext cx="9144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600" dirty="0"/>
              <a:t>Организация и самоорганизация учащихся. Организация обратной связи</a:t>
            </a:r>
            <a:endParaRPr lang="ru-RU" sz="1600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14" name="Рисунок 1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85865" y="540000"/>
            <a:ext cx="361950" cy="371475"/>
          </a:xfrm>
          <a:prstGeom prst="rect">
            <a:avLst/>
          </a:prstGeom>
          <a:effectLst>
            <a:outerShdw blurRad="76200" dist="762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17" name="Рисунок 1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200486" y="1978070"/>
            <a:ext cx="2676525" cy="666750"/>
          </a:xfrm>
          <a:prstGeom prst="rect">
            <a:avLst/>
          </a:prstGeom>
        </p:spPr>
      </p:pic>
      <p:pic>
        <p:nvPicPr>
          <p:cNvPr id="18" name="Рисунок 1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7504" y="2420887"/>
            <a:ext cx="3528392" cy="3821363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  <p:pic>
        <p:nvPicPr>
          <p:cNvPr id="19" name="Рисунок 18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238250" y="390525"/>
            <a:ext cx="6667500" cy="6076950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xmlns="" val="3534661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Группа 4"/>
          <p:cNvGrpSpPr/>
          <p:nvPr/>
        </p:nvGrpSpPr>
        <p:grpSpPr>
          <a:xfrm>
            <a:off x="0" y="6408000"/>
            <a:ext cx="9144000" cy="331416"/>
            <a:chOff x="0" y="3645024"/>
            <a:chExt cx="9144000" cy="331416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0" y="3645024"/>
              <a:ext cx="9144000" cy="324000"/>
            </a:xfrm>
            <a:prstGeom prst="rect">
              <a:avLst/>
            </a:prstGeom>
            <a:solidFill>
              <a:schemeClr val="bg2">
                <a:lumMod val="50000"/>
                <a:alpha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7" name="Прямая соединительная линия 6"/>
            <p:cNvCxnSpPr/>
            <p:nvPr/>
          </p:nvCxnSpPr>
          <p:spPr>
            <a:xfrm>
              <a:off x="0" y="3976440"/>
              <a:ext cx="9144000" cy="0"/>
            </a:xfrm>
            <a:prstGeom prst="line">
              <a:avLst/>
            </a:prstGeom>
            <a:ln w="25400">
              <a:solidFill>
                <a:schemeClr val="bg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Прямая соединительная линия 7"/>
            <p:cNvCxnSpPr/>
            <p:nvPr/>
          </p:nvCxnSpPr>
          <p:spPr>
            <a:xfrm>
              <a:off x="0" y="3645024"/>
              <a:ext cx="9144000" cy="0"/>
            </a:xfrm>
            <a:prstGeom prst="line">
              <a:avLst/>
            </a:prstGeom>
            <a:ln w="25400">
              <a:solidFill>
                <a:schemeClr val="bg1">
                  <a:alpha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" name="Группа 8"/>
          <p:cNvGrpSpPr/>
          <p:nvPr/>
        </p:nvGrpSpPr>
        <p:grpSpPr>
          <a:xfrm>
            <a:off x="0" y="72000"/>
            <a:ext cx="9144000" cy="468000"/>
            <a:chOff x="0" y="3645024"/>
            <a:chExt cx="9144000" cy="468000"/>
          </a:xfrm>
        </p:grpSpPr>
        <p:sp>
          <p:nvSpPr>
            <p:cNvPr id="10" name="Прямоугольник 9"/>
            <p:cNvSpPr/>
            <p:nvPr/>
          </p:nvSpPr>
          <p:spPr>
            <a:xfrm>
              <a:off x="0" y="3645024"/>
              <a:ext cx="9144000" cy="468000"/>
            </a:xfrm>
            <a:prstGeom prst="rect">
              <a:avLst/>
            </a:prstGeom>
            <a:solidFill>
              <a:srgbClr val="066C45">
                <a:alpha val="97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rgbClr val="267034"/>
                </a:solidFill>
              </a:endParaRPr>
            </a:p>
          </p:txBody>
        </p:sp>
        <p:cxnSp>
          <p:nvCxnSpPr>
            <p:cNvPr id="11" name="Прямая соединительная линия 10"/>
            <p:cNvCxnSpPr/>
            <p:nvPr/>
          </p:nvCxnSpPr>
          <p:spPr>
            <a:xfrm>
              <a:off x="0" y="4113024"/>
              <a:ext cx="9144000" cy="0"/>
            </a:xfrm>
            <a:prstGeom prst="line">
              <a:avLst/>
            </a:prstGeom>
            <a:ln w="254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Прямая соединительная линия 11"/>
            <p:cNvCxnSpPr/>
            <p:nvPr/>
          </p:nvCxnSpPr>
          <p:spPr>
            <a:xfrm>
              <a:off x="0" y="3645024"/>
              <a:ext cx="9144000" cy="0"/>
            </a:xfrm>
            <a:prstGeom prst="line">
              <a:avLst/>
            </a:prstGeom>
            <a:ln w="254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-36000"/>
            <a:ext cx="9144000" cy="614040"/>
          </a:xfrm>
        </p:spPr>
        <p:txBody>
          <a:bodyPr>
            <a:normAutofit/>
          </a:bodyPr>
          <a:lstStyle/>
          <a:p>
            <a:r>
              <a:rPr lang="ru-RU" sz="2400" b="0" dirty="0" smtClean="0">
                <a:ln>
                  <a:noFill/>
                </a:ln>
                <a:solidFill>
                  <a:schemeClr val="bg1"/>
                </a:solidFill>
                <a:effectLst/>
              </a:rPr>
              <a:t>Задачи на совместную работу</a:t>
            </a:r>
            <a:endParaRPr lang="ru-RU" b="0" dirty="0">
              <a:ln>
                <a:solidFill>
                  <a:schemeClr val="bg1"/>
                </a:solidFill>
              </a:ln>
              <a:solidFill>
                <a:schemeClr val="accent6">
                  <a:lumMod val="75000"/>
                </a:schemeClr>
              </a:solidFill>
              <a:effectLst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6401076"/>
            <a:ext cx="9144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600" dirty="0"/>
              <a:t>Практикум</a:t>
            </a:r>
          </a:p>
        </p:txBody>
      </p:sp>
      <p:sp>
        <p:nvSpPr>
          <p:cNvPr id="39" name="Скругленный прямоугольник 38"/>
          <p:cNvSpPr/>
          <p:nvPr/>
        </p:nvSpPr>
        <p:spPr>
          <a:xfrm>
            <a:off x="7396073" y="3122984"/>
            <a:ext cx="1604600" cy="324000"/>
          </a:xfrm>
          <a:prstGeom prst="roundRect">
            <a:avLst/>
          </a:prstGeom>
          <a:gradFill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0"/>
          </a:gradFill>
          <a:ln w="63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rgbClr val="066C45"/>
                </a:solidFill>
              </a:rPr>
              <a:t>решение</a:t>
            </a:r>
            <a:endParaRPr lang="ru-RU" sz="2400" dirty="0">
              <a:solidFill>
                <a:srgbClr val="066C45"/>
              </a:solidFill>
            </a:endParaRPr>
          </a:p>
        </p:txBody>
      </p:sp>
      <p:grpSp>
        <p:nvGrpSpPr>
          <p:cNvPr id="22" name="Группа 21"/>
          <p:cNvGrpSpPr/>
          <p:nvPr/>
        </p:nvGrpSpPr>
        <p:grpSpPr>
          <a:xfrm>
            <a:off x="43102" y="612000"/>
            <a:ext cx="8992898" cy="540000"/>
            <a:chOff x="146104" y="578919"/>
            <a:chExt cx="8992898" cy="540000"/>
          </a:xfrm>
        </p:grpSpPr>
        <p:sp>
          <p:nvSpPr>
            <p:cNvPr id="23" name="TextBox 22"/>
            <p:cNvSpPr txBox="1"/>
            <p:nvPr/>
          </p:nvSpPr>
          <p:spPr>
            <a:xfrm>
              <a:off x="178553" y="614919"/>
              <a:ext cx="8960449" cy="46166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>
                  <a:lumMod val="50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ru-RU" sz="2400" dirty="0" smtClean="0">
                  <a:latin typeface="Cambria Math" pitchFamily="18" charset="0"/>
                  <a:ea typeface="Cambria Math" pitchFamily="18" charset="0"/>
                </a:rPr>
                <a:t>                                             </a:t>
              </a:r>
              <a:endParaRPr lang="ru-RU" sz="2400" dirty="0">
                <a:latin typeface="Cambria Math" pitchFamily="18" charset="0"/>
                <a:ea typeface="Cambria Math" pitchFamily="18" charset="0"/>
              </a:endParaRPr>
            </a:p>
          </p:txBody>
        </p:sp>
        <p:sp>
          <p:nvSpPr>
            <p:cNvPr id="24" name="Овал 23"/>
            <p:cNvSpPr>
              <a:spLocks noChangeAspect="1"/>
            </p:cNvSpPr>
            <p:nvPr/>
          </p:nvSpPr>
          <p:spPr>
            <a:xfrm>
              <a:off x="146104" y="578919"/>
              <a:ext cx="540000" cy="540000"/>
            </a:xfrm>
            <a:prstGeom prst="ellipse">
              <a:avLst/>
            </a:prstGeom>
            <a:blipFill>
              <a:blip r:embed="rId2" cstate="email"/>
              <a:stretch>
                <a:fillRect/>
              </a:stretch>
            </a:blipFill>
            <a:ln w="6350"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5" name="Прямоугольник 24"/>
            <p:cNvSpPr/>
            <p:nvPr/>
          </p:nvSpPr>
          <p:spPr>
            <a:xfrm>
              <a:off x="647999" y="614919"/>
              <a:ext cx="1407927" cy="432000"/>
            </a:xfrm>
            <a:prstGeom prst="rect">
              <a:avLst/>
            </a:prstGeom>
            <a:solidFill>
              <a:srgbClr val="066C45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ru-RU" sz="2000" b="1" dirty="0" smtClean="0"/>
                <a:t>УЧЕБНИК</a:t>
              </a:r>
              <a:endParaRPr lang="ru-RU" sz="2000" b="1" dirty="0"/>
            </a:p>
          </p:txBody>
        </p:sp>
        <p:sp>
          <p:nvSpPr>
            <p:cNvPr id="26" name="Прямоугольник 25"/>
            <p:cNvSpPr/>
            <p:nvPr/>
          </p:nvSpPr>
          <p:spPr>
            <a:xfrm>
              <a:off x="2083002" y="614919"/>
              <a:ext cx="1080341" cy="432048"/>
            </a:xfrm>
            <a:prstGeom prst="rect">
              <a:avLst/>
            </a:prstGeom>
            <a:solidFill>
              <a:srgbClr val="066C45"/>
            </a:solidFill>
            <a:ln w="254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000" b="1" dirty="0" smtClean="0">
                  <a:solidFill>
                    <a:schemeClr val="bg1"/>
                  </a:solidFill>
                </a:rPr>
                <a:t>№ 657</a:t>
              </a:r>
              <a:endParaRPr lang="ru-RU" sz="2000" b="1" dirty="0">
                <a:solidFill>
                  <a:schemeClr val="bg1"/>
                </a:solidFill>
              </a:endParaRPr>
            </a:p>
          </p:txBody>
        </p:sp>
      </p:grp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40" name="Прямоугольник 39"/>
              <p:cNvSpPr/>
              <p:nvPr/>
            </p:nvSpPr>
            <p:spPr>
              <a:xfrm>
                <a:off x="4355976" y="3122984"/>
                <a:ext cx="2900130" cy="1746176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/>
              <a:p>
                <a:pPr marL="457200" indent="-457200">
                  <a:buAutoNum type="arabicParenR"/>
                </a:pPr>
                <a14:m>
                  <m:oMath xmlns:m="http://schemas.openxmlformats.org/officeDocument/2006/math">
                    <m:f>
                      <m:fPr>
                        <m:ctrlPr>
                          <a:rPr lang="ru-RU" sz="2400" b="0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 pitchFamily="18" charset="0"/>
                          </a:rPr>
                        </m:ctrlPr>
                      </m:fPr>
                      <m:num>
                        <m:r>
                          <a:rPr lang="ru-RU" sz="2400" b="0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 pitchFamily="18" charset="0"/>
                          </a:rPr>
                          <m:t>1</m:t>
                        </m:r>
                      </m:num>
                      <m:den>
                        <m:r>
                          <a:rPr lang="ru-RU" sz="2400" b="0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 pitchFamily="18" charset="0"/>
                          </a:rPr>
                          <m:t>3</m:t>
                        </m:r>
                      </m:den>
                    </m:f>
                    <m:r>
                      <a:rPr lang="ru-RU" sz="2400" b="0" i="1" smtClean="0">
                        <a:solidFill>
                          <a:schemeClr val="tx1"/>
                        </a:solidFill>
                        <a:latin typeface="Cambria Math"/>
                        <a:ea typeface="Cambria Math" pitchFamily="18" charset="0"/>
                      </a:rPr>
                      <m:t> ,  </m:t>
                    </m:r>
                    <m:f>
                      <m:fPr>
                        <m:ctrlPr>
                          <a:rPr lang="ru-RU" sz="2400" b="0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 pitchFamily="18" charset="0"/>
                          </a:rPr>
                        </m:ctrlPr>
                      </m:fPr>
                      <m:num>
                        <m:r>
                          <a:rPr lang="ru-RU" sz="2400" b="0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 pitchFamily="18" charset="0"/>
                          </a:rPr>
                          <m:t>1</m:t>
                        </m:r>
                      </m:num>
                      <m:den>
                        <m:r>
                          <a:rPr lang="ru-RU" sz="2400" b="0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 pitchFamily="18" charset="0"/>
                          </a:rPr>
                          <m:t>6</m:t>
                        </m:r>
                      </m:den>
                    </m:f>
                    <m:r>
                      <a:rPr lang="ru-RU" sz="2400" b="0" i="1" smtClean="0">
                        <a:solidFill>
                          <a:schemeClr val="tx1"/>
                        </a:solidFill>
                        <a:latin typeface="Cambria Math"/>
                        <a:ea typeface="Cambria Math" pitchFamily="18" charset="0"/>
                      </a:rPr>
                      <m:t>.</m:t>
                    </m:r>
                  </m:oMath>
                </a14:m>
                <a:endParaRPr lang="ru-RU" sz="2400" b="0" dirty="0" smtClean="0">
                  <a:solidFill>
                    <a:schemeClr val="tx1"/>
                  </a:solidFill>
                  <a:ea typeface="Cambria Math" pitchFamily="18" charset="0"/>
                </a:endParaRPr>
              </a:p>
              <a:p>
                <a:pPr marL="457200" indent="-457200">
                  <a:buAutoNum type="arabicParenR"/>
                </a:pPr>
                <a14:m>
                  <m:oMath xmlns:m="http://schemas.openxmlformats.org/officeDocument/2006/math">
                    <m:f>
                      <m:fPr>
                        <m:ctrlPr>
                          <a:rPr lang="ru-RU" sz="2400" i="1">
                            <a:solidFill>
                              <a:schemeClr val="tx1"/>
                            </a:solidFill>
                            <a:latin typeface="Cambria Math"/>
                            <a:ea typeface="Cambria Math" pitchFamily="18" charset="0"/>
                          </a:rPr>
                        </m:ctrlPr>
                      </m:fPr>
                      <m:num>
                        <m:r>
                          <a:rPr lang="ru-RU" sz="2400" i="1">
                            <a:solidFill>
                              <a:schemeClr val="tx1"/>
                            </a:solidFill>
                            <a:latin typeface="Cambria Math"/>
                            <a:ea typeface="Cambria Math" pitchFamily="18" charset="0"/>
                          </a:rPr>
                          <m:t>1</m:t>
                        </m:r>
                      </m:num>
                      <m:den>
                        <m:r>
                          <a:rPr lang="ru-RU" sz="2400" i="1">
                            <a:solidFill>
                              <a:schemeClr val="tx1"/>
                            </a:solidFill>
                            <a:latin typeface="Cambria Math"/>
                            <a:ea typeface="Cambria Math" pitchFamily="18" charset="0"/>
                          </a:rPr>
                          <m:t>3</m:t>
                        </m:r>
                      </m:den>
                    </m:f>
                    <m:r>
                      <a:rPr lang="ru-RU" sz="2400" i="1">
                        <a:solidFill>
                          <a:schemeClr val="tx1"/>
                        </a:solidFill>
                        <a:latin typeface="Cambria Math"/>
                        <a:ea typeface="Cambria Math" pitchFamily="18" charset="0"/>
                      </a:rPr>
                      <m:t> </m:t>
                    </m:r>
                    <m:r>
                      <a:rPr lang="ru-RU" sz="2400" b="0" i="1" smtClean="0">
                        <a:solidFill>
                          <a:schemeClr val="tx1"/>
                        </a:solidFill>
                        <a:latin typeface="Cambria Math"/>
                        <a:ea typeface="Cambria Math" pitchFamily="18" charset="0"/>
                      </a:rPr>
                      <m:t>+</m:t>
                    </m:r>
                    <m:r>
                      <a:rPr lang="ru-RU" sz="2400" i="1">
                        <a:solidFill>
                          <a:schemeClr val="tx1"/>
                        </a:solidFill>
                        <a:latin typeface="Cambria Math"/>
                        <a:ea typeface="Cambria Math" pitchFamily="18" charset="0"/>
                      </a:rPr>
                      <m:t> </m:t>
                    </m:r>
                    <m:f>
                      <m:fPr>
                        <m:ctrlPr>
                          <a:rPr lang="ru-RU" sz="2400" i="1">
                            <a:solidFill>
                              <a:schemeClr val="tx1"/>
                            </a:solidFill>
                            <a:latin typeface="Cambria Math"/>
                            <a:ea typeface="Cambria Math" pitchFamily="18" charset="0"/>
                          </a:rPr>
                        </m:ctrlPr>
                      </m:fPr>
                      <m:num>
                        <m:r>
                          <a:rPr lang="ru-RU" sz="2400" i="1">
                            <a:solidFill>
                              <a:schemeClr val="tx1"/>
                            </a:solidFill>
                            <a:latin typeface="Cambria Math"/>
                            <a:ea typeface="Cambria Math" pitchFamily="18" charset="0"/>
                          </a:rPr>
                          <m:t>1</m:t>
                        </m:r>
                      </m:num>
                      <m:den>
                        <m:r>
                          <a:rPr lang="ru-RU" sz="2400" i="1">
                            <a:solidFill>
                              <a:schemeClr val="tx1"/>
                            </a:solidFill>
                            <a:latin typeface="Cambria Math"/>
                            <a:ea typeface="Cambria Math" pitchFamily="18" charset="0"/>
                          </a:rPr>
                          <m:t>6</m:t>
                        </m:r>
                      </m:den>
                    </m:f>
                    <m:r>
                      <a:rPr lang="ru-RU" sz="2400" b="0" i="1" smtClean="0">
                        <a:solidFill>
                          <a:schemeClr val="tx1"/>
                        </a:solidFill>
                        <a:latin typeface="Cambria Math"/>
                        <a:ea typeface="Cambria Math" pitchFamily="18" charset="0"/>
                      </a:rPr>
                      <m:t>= </m:t>
                    </m:r>
                    <m:f>
                      <m:fPr>
                        <m:ctrlPr>
                          <a:rPr lang="ru-RU" sz="2400" b="0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 pitchFamily="18" charset="0"/>
                          </a:rPr>
                        </m:ctrlPr>
                      </m:fPr>
                      <m:num>
                        <m:r>
                          <a:rPr lang="ru-RU" sz="2400" b="0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 pitchFamily="18" charset="0"/>
                          </a:rPr>
                          <m:t>1</m:t>
                        </m:r>
                      </m:num>
                      <m:den>
                        <m:r>
                          <a:rPr lang="ru-RU" sz="2400" b="0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 pitchFamily="18" charset="0"/>
                          </a:rPr>
                          <m:t>2</m:t>
                        </m:r>
                      </m:den>
                    </m:f>
                    <m:r>
                      <a:rPr lang="ru-RU" sz="2400" i="1">
                        <a:solidFill>
                          <a:schemeClr val="tx1"/>
                        </a:solidFill>
                        <a:latin typeface="Cambria Math"/>
                        <a:ea typeface="Cambria Math" pitchFamily="18" charset="0"/>
                      </a:rPr>
                      <m:t>.</m:t>
                    </m:r>
                  </m:oMath>
                </a14:m>
                <a:endParaRPr lang="ru-RU" sz="2400" dirty="0" smtClean="0">
                  <a:solidFill>
                    <a:schemeClr val="tx1"/>
                  </a:solidFill>
                  <a:ea typeface="Cambria Math" pitchFamily="18" charset="0"/>
                </a:endParaRPr>
              </a:p>
              <a:p>
                <a:pPr marL="457200" indent="-457200">
                  <a:buFontTx/>
                  <a:buAutoNum type="arabicParenR"/>
                </a:pPr>
                <a:r>
                  <a:rPr lang="ru-RU" sz="2400" dirty="0" smtClean="0">
                    <a:solidFill>
                      <a:schemeClr val="tx1"/>
                    </a:solidFill>
                    <a:ea typeface="Cambria Math" pitchFamily="18" charset="0"/>
                  </a:rPr>
                  <a:t>1 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400" i="1">
                            <a:solidFill>
                              <a:schemeClr val="tx1"/>
                            </a:solidFill>
                            <a:latin typeface="Cambria Math"/>
                            <a:ea typeface="Cambria Math" pitchFamily="18" charset="0"/>
                          </a:rPr>
                        </m:ctrlPr>
                      </m:fPr>
                      <m:num>
                        <m:r>
                          <a:rPr lang="ru-RU" sz="2400" i="1">
                            <a:solidFill>
                              <a:schemeClr val="tx1"/>
                            </a:solidFill>
                            <a:latin typeface="Cambria Math"/>
                            <a:ea typeface="Cambria Math" pitchFamily="18" charset="0"/>
                          </a:rPr>
                          <m:t>1</m:t>
                        </m:r>
                      </m:num>
                      <m:den>
                        <m:r>
                          <a:rPr lang="ru-RU" sz="2400" b="0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 pitchFamily="18" charset="0"/>
                          </a:rPr>
                          <m:t>2</m:t>
                        </m:r>
                      </m:den>
                    </m:f>
                    <m:r>
                      <a:rPr lang="ru-RU" sz="2400" b="0" i="1" smtClean="0">
                        <a:solidFill>
                          <a:schemeClr val="tx1"/>
                        </a:solidFill>
                        <a:latin typeface="Cambria Math"/>
                        <a:ea typeface="Cambria Math" pitchFamily="18" charset="0"/>
                      </a:rPr>
                      <m:t>=2(ч)</m:t>
                    </m:r>
                    <m:r>
                      <a:rPr lang="ru-RU" sz="2400" i="1">
                        <a:solidFill>
                          <a:schemeClr val="tx1"/>
                        </a:solidFill>
                        <a:latin typeface="Cambria Math"/>
                        <a:ea typeface="Cambria Math" pitchFamily="18" charset="0"/>
                      </a:rPr>
                      <m:t>.</m:t>
                    </m:r>
                  </m:oMath>
                </a14:m>
                <a:endParaRPr lang="ru-RU" sz="2400" dirty="0">
                  <a:solidFill>
                    <a:schemeClr val="tx1"/>
                  </a:solidFill>
                  <a:ea typeface="Cambria Math" pitchFamily="18" charset="0"/>
                </a:endParaRPr>
              </a:p>
            </p:txBody>
          </p:sp>
        </mc:Choice>
        <mc:Fallback>
          <p:sp>
            <p:nvSpPr>
              <p:cNvPr id="40" name="Прямоугольник 3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55976" y="3122984"/>
                <a:ext cx="2900130" cy="1746176"/>
              </a:xfrm>
              <a:prstGeom prst="rect">
                <a:avLst/>
              </a:prstGeom>
              <a:blipFill rotWithShape="1">
                <a:blip r:embed="rId3"/>
                <a:stretch>
                  <a:fillRect l="-3361"/>
                </a:stretch>
              </a:blipFill>
              <a:ln w="6350">
                <a:solidFill>
                  <a:schemeClr val="bg1">
                    <a:lumMod val="50000"/>
                  </a:schemeClr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Рисунок 2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1224000"/>
            <a:ext cx="9144000" cy="1819656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  <p:pic>
        <p:nvPicPr>
          <p:cNvPr id="13" name="Рисунок 12"/>
          <p:cNvPicPr>
            <a:picLocks noChangeAspect="1"/>
          </p:cNvPicPr>
          <p:nvPr/>
        </p:nvPicPr>
        <p:blipFill>
          <a:blip r:embed="rId5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13102" y="3122984"/>
            <a:ext cx="3876675" cy="190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8861422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9"/>
                  </p:tgtEl>
                </p:cond>
              </p:nextCondLst>
            </p:seq>
          </p:childTnLst>
        </p:cTn>
      </p:par>
    </p:tnLst>
    <p:bldLst>
      <p:bldP spid="4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Группа 4"/>
          <p:cNvGrpSpPr/>
          <p:nvPr/>
        </p:nvGrpSpPr>
        <p:grpSpPr>
          <a:xfrm>
            <a:off x="0" y="6408000"/>
            <a:ext cx="9144000" cy="331416"/>
            <a:chOff x="0" y="3645024"/>
            <a:chExt cx="9144000" cy="331416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0" y="3645024"/>
              <a:ext cx="9144000" cy="324000"/>
            </a:xfrm>
            <a:prstGeom prst="rect">
              <a:avLst/>
            </a:prstGeom>
            <a:solidFill>
              <a:schemeClr val="bg2">
                <a:lumMod val="50000"/>
                <a:alpha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7" name="Прямая соединительная линия 6"/>
            <p:cNvCxnSpPr/>
            <p:nvPr/>
          </p:nvCxnSpPr>
          <p:spPr>
            <a:xfrm>
              <a:off x="0" y="3976440"/>
              <a:ext cx="9144000" cy="0"/>
            </a:xfrm>
            <a:prstGeom prst="line">
              <a:avLst/>
            </a:prstGeom>
            <a:ln w="25400">
              <a:solidFill>
                <a:schemeClr val="bg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Прямая соединительная линия 7"/>
            <p:cNvCxnSpPr/>
            <p:nvPr/>
          </p:nvCxnSpPr>
          <p:spPr>
            <a:xfrm>
              <a:off x="0" y="3645024"/>
              <a:ext cx="9144000" cy="0"/>
            </a:xfrm>
            <a:prstGeom prst="line">
              <a:avLst/>
            </a:prstGeom>
            <a:ln w="25400">
              <a:solidFill>
                <a:schemeClr val="bg1">
                  <a:alpha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" name="Группа 8"/>
          <p:cNvGrpSpPr/>
          <p:nvPr/>
        </p:nvGrpSpPr>
        <p:grpSpPr>
          <a:xfrm>
            <a:off x="0" y="72000"/>
            <a:ext cx="9144000" cy="468000"/>
            <a:chOff x="0" y="3645024"/>
            <a:chExt cx="9144000" cy="468000"/>
          </a:xfrm>
        </p:grpSpPr>
        <p:sp>
          <p:nvSpPr>
            <p:cNvPr id="10" name="Прямоугольник 9"/>
            <p:cNvSpPr/>
            <p:nvPr/>
          </p:nvSpPr>
          <p:spPr>
            <a:xfrm>
              <a:off x="0" y="3645024"/>
              <a:ext cx="9144000" cy="468000"/>
            </a:xfrm>
            <a:prstGeom prst="rect">
              <a:avLst/>
            </a:prstGeom>
            <a:solidFill>
              <a:srgbClr val="066C45">
                <a:alpha val="97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rgbClr val="267034"/>
                </a:solidFill>
              </a:endParaRPr>
            </a:p>
          </p:txBody>
        </p:sp>
        <p:cxnSp>
          <p:nvCxnSpPr>
            <p:cNvPr id="11" name="Прямая соединительная линия 10"/>
            <p:cNvCxnSpPr/>
            <p:nvPr/>
          </p:nvCxnSpPr>
          <p:spPr>
            <a:xfrm>
              <a:off x="0" y="4113024"/>
              <a:ext cx="9144000" cy="0"/>
            </a:xfrm>
            <a:prstGeom prst="line">
              <a:avLst/>
            </a:prstGeom>
            <a:ln w="254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Прямая соединительная линия 11"/>
            <p:cNvCxnSpPr/>
            <p:nvPr/>
          </p:nvCxnSpPr>
          <p:spPr>
            <a:xfrm>
              <a:off x="0" y="3645024"/>
              <a:ext cx="9144000" cy="0"/>
            </a:xfrm>
            <a:prstGeom prst="line">
              <a:avLst/>
            </a:prstGeom>
            <a:ln w="254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-36000"/>
            <a:ext cx="9144000" cy="614040"/>
          </a:xfrm>
        </p:spPr>
        <p:txBody>
          <a:bodyPr>
            <a:normAutofit/>
          </a:bodyPr>
          <a:lstStyle/>
          <a:p>
            <a:r>
              <a:rPr lang="ru-RU" sz="2400" b="0" dirty="0" smtClean="0">
                <a:ln>
                  <a:noFill/>
                </a:ln>
                <a:solidFill>
                  <a:schemeClr val="bg1"/>
                </a:solidFill>
                <a:effectLst/>
              </a:rPr>
              <a:t>Задачи на совместную работу</a:t>
            </a:r>
            <a:endParaRPr lang="ru-RU" b="0" dirty="0">
              <a:ln>
                <a:solidFill>
                  <a:schemeClr val="bg1"/>
                </a:solidFill>
              </a:ln>
              <a:solidFill>
                <a:schemeClr val="accent6">
                  <a:lumMod val="75000"/>
                </a:schemeClr>
              </a:solidFill>
              <a:effectLst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6401076"/>
            <a:ext cx="9144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600" dirty="0"/>
              <a:t>Практикум</a:t>
            </a:r>
          </a:p>
        </p:txBody>
      </p:sp>
      <p:sp>
        <p:nvSpPr>
          <p:cNvPr id="39" name="Скругленный прямоугольник 38"/>
          <p:cNvSpPr/>
          <p:nvPr/>
        </p:nvSpPr>
        <p:spPr>
          <a:xfrm>
            <a:off x="7376690" y="2132152"/>
            <a:ext cx="1604600" cy="324000"/>
          </a:xfrm>
          <a:prstGeom prst="roundRect">
            <a:avLst/>
          </a:prstGeom>
          <a:gradFill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0"/>
          </a:gradFill>
          <a:ln w="63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rgbClr val="066C45"/>
                </a:solidFill>
              </a:rPr>
              <a:t>решение</a:t>
            </a:r>
            <a:endParaRPr lang="ru-RU" sz="2400" dirty="0">
              <a:solidFill>
                <a:srgbClr val="066C45"/>
              </a:solidFill>
            </a:endParaRPr>
          </a:p>
        </p:txBody>
      </p:sp>
      <p:grpSp>
        <p:nvGrpSpPr>
          <p:cNvPr id="22" name="Группа 21"/>
          <p:cNvGrpSpPr/>
          <p:nvPr/>
        </p:nvGrpSpPr>
        <p:grpSpPr>
          <a:xfrm>
            <a:off x="43102" y="612000"/>
            <a:ext cx="8992898" cy="540000"/>
            <a:chOff x="146104" y="578919"/>
            <a:chExt cx="8992898" cy="540000"/>
          </a:xfrm>
        </p:grpSpPr>
        <p:sp>
          <p:nvSpPr>
            <p:cNvPr id="23" name="TextBox 22"/>
            <p:cNvSpPr txBox="1"/>
            <p:nvPr/>
          </p:nvSpPr>
          <p:spPr>
            <a:xfrm>
              <a:off x="178553" y="614919"/>
              <a:ext cx="8960449" cy="46166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>
                  <a:lumMod val="50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ru-RU" sz="2400" dirty="0" smtClean="0">
                  <a:latin typeface="Cambria Math" pitchFamily="18" charset="0"/>
                  <a:ea typeface="Cambria Math" pitchFamily="18" charset="0"/>
                </a:rPr>
                <a:t>                                             </a:t>
              </a:r>
              <a:endParaRPr lang="ru-RU" sz="2400" dirty="0">
                <a:latin typeface="Cambria Math" pitchFamily="18" charset="0"/>
                <a:ea typeface="Cambria Math" pitchFamily="18" charset="0"/>
              </a:endParaRPr>
            </a:p>
          </p:txBody>
        </p:sp>
        <p:sp>
          <p:nvSpPr>
            <p:cNvPr id="24" name="Овал 23"/>
            <p:cNvSpPr>
              <a:spLocks noChangeAspect="1"/>
            </p:cNvSpPr>
            <p:nvPr/>
          </p:nvSpPr>
          <p:spPr>
            <a:xfrm>
              <a:off x="146104" y="578919"/>
              <a:ext cx="540000" cy="540000"/>
            </a:xfrm>
            <a:prstGeom prst="ellipse">
              <a:avLst/>
            </a:prstGeom>
            <a:blipFill>
              <a:blip r:embed="rId2" cstate="email"/>
              <a:stretch>
                <a:fillRect/>
              </a:stretch>
            </a:blipFill>
            <a:ln w="6350"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5" name="Прямоугольник 24"/>
            <p:cNvSpPr/>
            <p:nvPr/>
          </p:nvSpPr>
          <p:spPr>
            <a:xfrm>
              <a:off x="647999" y="614919"/>
              <a:ext cx="1407927" cy="432000"/>
            </a:xfrm>
            <a:prstGeom prst="rect">
              <a:avLst/>
            </a:prstGeom>
            <a:solidFill>
              <a:srgbClr val="066C45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ru-RU" sz="2000" b="1" dirty="0" smtClean="0"/>
                <a:t>УЧЕБНИК</a:t>
              </a:r>
              <a:endParaRPr lang="ru-RU" sz="2000" b="1" dirty="0"/>
            </a:p>
          </p:txBody>
        </p:sp>
        <p:sp>
          <p:nvSpPr>
            <p:cNvPr id="26" name="Прямоугольник 25"/>
            <p:cNvSpPr/>
            <p:nvPr/>
          </p:nvSpPr>
          <p:spPr>
            <a:xfrm>
              <a:off x="2083002" y="614919"/>
              <a:ext cx="1080341" cy="432048"/>
            </a:xfrm>
            <a:prstGeom prst="rect">
              <a:avLst/>
            </a:prstGeom>
            <a:solidFill>
              <a:srgbClr val="066C45"/>
            </a:solidFill>
            <a:ln w="254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000" b="1" dirty="0" smtClean="0">
                  <a:solidFill>
                    <a:schemeClr val="bg1"/>
                  </a:solidFill>
                </a:rPr>
                <a:t>№ 658</a:t>
              </a:r>
              <a:endParaRPr lang="ru-RU" sz="2000" b="1" dirty="0">
                <a:solidFill>
                  <a:schemeClr val="bg1"/>
                </a:solidFill>
              </a:endParaRPr>
            </a:p>
          </p:txBody>
        </p:sp>
      </p:grp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40" name="Прямоугольник 39"/>
              <p:cNvSpPr/>
              <p:nvPr/>
            </p:nvSpPr>
            <p:spPr>
              <a:xfrm>
                <a:off x="1403648" y="2150783"/>
                <a:ext cx="5708442" cy="702153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/>
              <a:p>
                <a:pPr marL="457200" indent="-457200">
                  <a:buAutoNum type="arabicParenR"/>
                </a:pPr>
                <a14:m>
                  <m:oMath xmlns:m="http://schemas.openxmlformats.org/officeDocument/2006/math">
                    <m:r>
                      <a:rPr lang="ru-RU" sz="2400" b="0" i="1" smtClean="0">
                        <a:solidFill>
                          <a:schemeClr val="tx1"/>
                        </a:solidFill>
                        <a:latin typeface="Cambria Math"/>
                        <a:ea typeface="Cambria Math" pitchFamily="18" charset="0"/>
                      </a:rPr>
                      <m:t>1 : </m:t>
                    </m:r>
                    <m:d>
                      <m:dPr>
                        <m:ctrlPr>
                          <a:rPr lang="ru-RU" sz="2400" b="0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ru-RU" sz="2400" b="0" i="1" smtClean="0">
                                <a:solidFill>
                                  <a:schemeClr val="tx1"/>
                                </a:solidFill>
                                <a:latin typeface="Cambria Math"/>
                                <a:ea typeface="Cambria Math" pitchFamily="18" charset="0"/>
                              </a:rPr>
                            </m:ctrlPr>
                          </m:fPr>
                          <m:num>
                            <m:r>
                              <a:rPr lang="ru-RU" sz="2400" b="0" i="1" smtClean="0">
                                <a:solidFill>
                                  <a:schemeClr val="tx1"/>
                                </a:solidFill>
                                <a:latin typeface="Cambria Math"/>
                                <a:ea typeface="Cambria Math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ru-RU" sz="2400" b="0" i="1" smtClean="0">
                                <a:solidFill>
                                  <a:schemeClr val="tx1"/>
                                </a:solidFill>
                                <a:latin typeface="Cambria Math"/>
                                <a:ea typeface="Cambria Math" pitchFamily="18" charset="0"/>
                              </a:rPr>
                              <m:t>4</m:t>
                            </m:r>
                          </m:den>
                        </m:f>
                        <m:r>
                          <a:rPr lang="ru-RU" sz="2400" b="0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 pitchFamily="18" charset="0"/>
                          </a:rPr>
                          <m:t>+ </m:t>
                        </m:r>
                        <m:f>
                          <m:fPr>
                            <m:ctrlPr>
                              <a:rPr lang="ru-RU" sz="2400" b="0" i="1" smtClean="0">
                                <a:solidFill>
                                  <a:schemeClr val="tx1"/>
                                </a:solidFill>
                                <a:latin typeface="Cambria Math"/>
                                <a:ea typeface="Cambria Math" pitchFamily="18" charset="0"/>
                              </a:rPr>
                            </m:ctrlPr>
                          </m:fPr>
                          <m:num>
                            <m:r>
                              <a:rPr lang="ru-RU" sz="2400" b="0" i="1" smtClean="0">
                                <a:solidFill>
                                  <a:schemeClr val="tx1"/>
                                </a:solidFill>
                                <a:latin typeface="Cambria Math"/>
                                <a:ea typeface="Cambria Math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ru-RU" sz="2400" b="0" i="1" smtClean="0">
                                <a:solidFill>
                                  <a:schemeClr val="tx1"/>
                                </a:solidFill>
                                <a:latin typeface="Cambria Math"/>
                                <a:ea typeface="Cambria Math" pitchFamily="18" charset="0"/>
                              </a:rPr>
                              <m:t>12</m:t>
                            </m:r>
                          </m:den>
                        </m:f>
                      </m:e>
                    </m:d>
                    <m:r>
                      <a:rPr lang="ru-RU" sz="2400" b="0" i="1" smtClean="0">
                        <a:solidFill>
                          <a:schemeClr val="tx1"/>
                        </a:solidFill>
                        <a:latin typeface="Cambria Math"/>
                        <a:ea typeface="Cambria Math" pitchFamily="18" charset="0"/>
                      </a:rPr>
                      <m:t>=3 (мин)</m:t>
                    </m:r>
                  </m:oMath>
                </a14:m>
                <a:endParaRPr lang="ru-RU" sz="2400" dirty="0">
                  <a:solidFill>
                    <a:schemeClr val="tx1"/>
                  </a:solidFill>
                  <a:ea typeface="Cambria Math" pitchFamily="18" charset="0"/>
                </a:endParaRPr>
              </a:p>
            </p:txBody>
          </p:sp>
        </mc:Choice>
        <mc:Fallback>
          <p:sp>
            <p:nvSpPr>
              <p:cNvPr id="40" name="Прямоугольник 3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03648" y="2150783"/>
                <a:ext cx="5708442" cy="702153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  <a:ln w="6350">
                <a:solidFill>
                  <a:schemeClr val="bg1">
                    <a:lumMod val="50000"/>
                  </a:schemeClr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3" name="Рисунок 12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-16225" y="1268760"/>
            <a:ext cx="9144000" cy="722376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  <p:sp>
        <p:nvSpPr>
          <p:cNvPr id="21" name="Скругленный прямоугольник 20"/>
          <p:cNvSpPr/>
          <p:nvPr/>
        </p:nvSpPr>
        <p:spPr>
          <a:xfrm>
            <a:off x="7361344" y="5120448"/>
            <a:ext cx="1604600" cy="324000"/>
          </a:xfrm>
          <a:prstGeom prst="roundRect">
            <a:avLst/>
          </a:prstGeom>
          <a:gradFill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0"/>
          </a:gradFill>
          <a:ln w="63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rgbClr val="066C45"/>
                </a:solidFill>
              </a:rPr>
              <a:t>решение</a:t>
            </a:r>
            <a:endParaRPr lang="ru-RU" sz="2400" dirty="0">
              <a:solidFill>
                <a:srgbClr val="066C45"/>
              </a:solidFill>
            </a:endParaRPr>
          </a:p>
        </p:txBody>
      </p:sp>
      <p:grpSp>
        <p:nvGrpSpPr>
          <p:cNvPr id="27" name="Группа 26"/>
          <p:cNvGrpSpPr/>
          <p:nvPr/>
        </p:nvGrpSpPr>
        <p:grpSpPr>
          <a:xfrm>
            <a:off x="43102" y="3276296"/>
            <a:ext cx="8992898" cy="540000"/>
            <a:chOff x="146104" y="578919"/>
            <a:chExt cx="8992898" cy="540000"/>
          </a:xfrm>
        </p:grpSpPr>
        <p:sp>
          <p:nvSpPr>
            <p:cNvPr id="28" name="TextBox 27"/>
            <p:cNvSpPr txBox="1"/>
            <p:nvPr/>
          </p:nvSpPr>
          <p:spPr>
            <a:xfrm>
              <a:off x="178553" y="614919"/>
              <a:ext cx="8960449" cy="46166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>
                  <a:lumMod val="50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ru-RU" sz="2400" dirty="0" smtClean="0">
                  <a:latin typeface="Cambria Math" pitchFamily="18" charset="0"/>
                  <a:ea typeface="Cambria Math" pitchFamily="18" charset="0"/>
                </a:rPr>
                <a:t>                                             </a:t>
              </a:r>
              <a:endParaRPr lang="ru-RU" sz="2400" dirty="0">
                <a:latin typeface="Cambria Math" pitchFamily="18" charset="0"/>
                <a:ea typeface="Cambria Math" pitchFamily="18" charset="0"/>
              </a:endParaRPr>
            </a:p>
          </p:txBody>
        </p:sp>
        <p:sp>
          <p:nvSpPr>
            <p:cNvPr id="29" name="Овал 28"/>
            <p:cNvSpPr>
              <a:spLocks noChangeAspect="1"/>
            </p:cNvSpPr>
            <p:nvPr/>
          </p:nvSpPr>
          <p:spPr>
            <a:xfrm>
              <a:off x="146104" y="578919"/>
              <a:ext cx="540000" cy="540000"/>
            </a:xfrm>
            <a:prstGeom prst="ellipse">
              <a:avLst/>
            </a:prstGeom>
            <a:blipFill>
              <a:blip r:embed="rId2" cstate="email"/>
              <a:stretch>
                <a:fillRect/>
              </a:stretch>
            </a:blipFill>
            <a:ln w="6350"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0" name="Прямоугольник 29"/>
            <p:cNvSpPr/>
            <p:nvPr/>
          </p:nvSpPr>
          <p:spPr>
            <a:xfrm>
              <a:off x="647999" y="614919"/>
              <a:ext cx="1407927" cy="432000"/>
            </a:xfrm>
            <a:prstGeom prst="rect">
              <a:avLst/>
            </a:prstGeom>
            <a:solidFill>
              <a:srgbClr val="066C45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ru-RU" sz="2000" b="1" dirty="0" smtClean="0"/>
                <a:t>УЧЕБНИК</a:t>
              </a:r>
              <a:endParaRPr lang="ru-RU" sz="2000" b="1" dirty="0"/>
            </a:p>
          </p:txBody>
        </p:sp>
        <p:sp>
          <p:nvSpPr>
            <p:cNvPr id="31" name="Прямоугольник 30"/>
            <p:cNvSpPr/>
            <p:nvPr/>
          </p:nvSpPr>
          <p:spPr>
            <a:xfrm>
              <a:off x="2083002" y="614919"/>
              <a:ext cx="1080341" cy="432048"/>
            </a:xfrm>
            <a:prstGeom prst="rect">
              <a:avLst/>
            </a:prstGeom>
            <a:solidFill>
              <a:srgbClr val="066C45"/>
            </a:solidFill>
            <a:ln w="254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000" b="1" dirty="0" smtClean="0">
                  <a:solidFill>
                    <a:schemeClr val="bg1"/>
                  </a:solidFill>
                </a:rPr>
                <a:t>№ 659</a:t>
              </a:r>
              <a:endParaRPr lang="ru-RU" sz="2000" b="1" dirty="0">
                <a:solidFill>
                  <a:schemeClr val="bg1"/>
                </a:solidFill>
              </a:endParaRPr>
            </a:p>
          </p:txBody>
        </p:sp>
      </p:grp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32" name="Прямоугольник 31"/>
              <p:cNvSpPr/>
              <p:nvPr/>
            </p:nvSpPr>
            <p:spPr>
              <a:xfrm>
                <a:off x="1403648" y="5120448"/>
                <a:ext cx="5708442" cy="1116864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/>
              <a:p>
                <a:pPr marL="457200" indent="-457200">
                  <a:buAutoNum type="arabicParenR"/>
                </a:pPr>
                <a14:m>
                  <m:oMath xmlns:m="http://schemas.openxmlformats.org/officeDocument/2006/math">
                    <m:r>
                      <a:rPr lang="ru-RU" sz="2400" b="0" i="1" smtClean="0">
                        <a:solidFill>
                          <a:schemeClr val="tx1"/>
                        </a:solidFill>
                        <a:latin typeface="Cambria Math"/>
                        <a:ea typeface="Cambria Math" pitchFamily="18" charset="0"/>
                      </a:rPr>
                      <m:t>1 : </m:t>
                    </m:r>
                    <m:d>
                      <m:dPr>
                        <m:ctrlPr>
                          <a:rPr lang="ru-RU" sz="2400" b="0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ru-RU" sz="2400" b="0" i="1" smtClean="0">
                                <a:solidFill>
                                  <a:schemeClr val="tx1"/>
                                </a:solidFill>
                                <a:latin typeface="Cambria Math"/>
                                <a:ea typeface="Cambria Math" pitchFamily="18" charset="0"/>
                              </a:rPr>
                            </m:ctrlPr>
                          </m:fPr>
                          <m:num>
                            <m:r>
                              <a:rPr lang="ru-RU" sz="2400" b="0" i="1" smtClean="0">
                                <a:solidFill>
                                  <a:schemeClr val="tx1"/>
                                </a:solidFill>
                                <a:latin typeface="Cambria Math"/>
                                <a:ea typeface="Cambria Math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ru-RU" sz="2400" b="0" i="1" smtClean="0">
                                <a:solidFill>
                                  <a:schemeClr val="tx1"/>
                                </a:solidFill>
                                <a:latin typeface="Cambria Math"/>
                                <a:ea typeface="Cambria Math" pitchFamily="18" charset="0"/>
                              </a:rPr>
                              <m:t>15</m:t>
                            </m:r>
                          </m:den>
                        </m:f>
                        <m:r>
                          <a:rPr lang="ru-RU" sz="2400" b="0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 pitchFamily="18" charset="0"/>
                          </a:rPr>
                          <m:t>+ </m:t>
                        </m:r>
                        <m:f>
                          <m:fPr>
                            <m:ctrlPr>
                              <a:rPr lang="ru-RU" sz="2400" b="0" i="1" smtClean="0">
                                <a:solidFill>
                                  <a:schemeClr val="tx1"/>
                                </a:solidFill>
                                <a:latin typeface="Cambria Math"/>
                                <a:ea typeface="Cambria Math" pitchFamily="18" charset="0"/>
                              </a:rPr>
                            </m:ctrlPr>
                          </m:fPr>
                          <m:num>
                            <m:r>
                              <a:rPr lang="ru-RU" sz="2400" b="0" i="1" smtClean="0">
                                <a:solidFill>
                                  <a:schemeClr val="tx1"/>
                                </a:solidFill>
                                <a:latin typeface="Cambria Math"/>
                                <a:ea typeface="Cambria Math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ru-RU" sz="2400" b="0" i="1" smtClean="0">
                                <a:solidFill>
                                  <a:schemeClr val="tx1"/>
                                </a:solidFill>
                                <a:latin typeface="Cambria Math"/>
                                <a:ea typeface="Cambria Math" pitchFamily="18" charset="0"/>
                              </a:rPr>
                              <m:t>18</m:t>
                            </m:r>
                          </m:den>
                        </m:f>
                      </m:e>
                    </m:d>
                    <m:r>
                      <a:rPr lang="ru-RU" sz="2400" b="0" i="1" smtClean="0">
                        <a:solidFill>
                          <a:schemeClr val="tx1"/>
                        </a:solidFill>
                        <a:latin typeface="Cambria Math"/>
                        <a:ea typeface="Cambria Math" pitchFamily="18" charset="0"/>
                      </a:rPr>
                      <m:t>=18 </m:t>
                    </m:r>
                    <m:d>
                      <m:dPr>
                        <m:ctrlPr>
                          <a:rPr lang="ru-RU" sz="2400" b="0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 pitchFamily="18" charset="0"/>
                          </a:rPr>
                        </m:ctrlPr>
                      </m:dPr>
                      <m:e>
                        <m:r>
                          <a:rPr lang="ru-RU" sz="2400" b="0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 pitchFamily="18" charset="0"/>
                          </a:rPr>
                          <m:t>дней</m:t>
                        </m:r>
                      </m:e>
                    </m:d>
                  </m:oMath>
                </a14:m>
                <a:endParaRPr lang="ru-RU" sz="2400" b="0" dirty="0" smtClean="0">
                  <a:solidFill>
                    <a:schemeClr val="tx1"/>
                  </a:solidFill>
                  <a:ea typeface="Cambria Math" pitchFamily="18" charset="0"/>
                </a:endParaRPr>
              </a:p>
              <a:p>
                <a:pPr marL="457200" indent="-457200">
                  <a:buAutoNum type="arabicParenR"/>
                </a:pPr>
                <a:r>
                  <a:rPr lang="ru-RU" sz="2400" dirty="0" smtClean="0">
                    <a:solidFill>
                      <a:schemeClr val="tx1"/>
                    </a:solidFill>
                    <a:ea typeface="Cambria Math" pitchFamily="18" charset="0"/>
                  </a:rPr>
                  <a:t>18 </a:t>
                </a:r>
                <a:r>
                  <a:rPr lang="en-US" sz="2400" dirty="0" smtClean="0">
                    <a:solidFill>
                      <a:schemeClr val="tx1"/>
                    </a:solidFill>
                    <a:ea typeface="Cambria Math" pitchFamily="18" charset="0"/>
                  </a:rPr>
                  <a:t>&lt; 20 – </a:t>
                </a:r>
                <a:r>
                  <a:rPr lang="ru-RU" sz="2400" dirty="0" smtClean="0">
                    <a:solidFill>
                      <a:schemeClr val="tx1"/>
                    </a:solidFill>
                    <a:ea typeface="Cambria Math" pitchFamily="18" charset="0"/>
                  </a:rPr>
                  <a:t>не хватит</a:t>
                </a:r>
                <a:endParaRPr lang="ru-RU" sz="2400" dirty="0">
                  <a:solidFill>
                    <a:schemeClr val="tx1"/>
                  </a:solidFill>
                  <a:ea typeface="Cambria Math" pitchFamily="18" charset="0"/>
                </a:endParaRPr>
              </a:p>
            </p:txBody>
          </p:sp>
        </mc:Choice>
        <mc:Fallback>
          <p:sp>
            <p:nvSpPr>
              <p:cNvPr id="32" name="Прямоугольник 3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03648" y="5120448"/>
                <a:ext cx="5708442" cy="1116864"/>
              </a:xfrm>
              <a:prstGeom prst="rect">
                <a:avLst/>
              </a:prstGeom>
              <a:blipFill rotWithShape="1">
                <a:blip r:embed="rId5"/>
                <a:stretch>
                  <a:fillRect l="-1599" b="-2174"/>
                </a:stretch>
              </a:blipFill>
              <a:ln w="6350">
                <a:solidFill>
                  <a:schemeClr val="bg1">
                    <a:lumMod val="50000"/>
                  </a:schemeClr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4" name="Рисунок 13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-16225" y="3974228"/>
            <a:ext cx="9144000" cy="950976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xmlns="" val="70299666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9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</p:childTnLst>
        </p:cTn>
      </p:par>
    </p:tnLst>
    <p:bldLst>
      <p:bldP spid="40" grpId="0" animBg="1"/>
      <p:bldP spid="3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Куб 13"/>
          <p:cNvSpPr/>
          <p:nvPr/>
        </p:nvSpPr>
        <p:spPr>
          <a:xfrm>
            <a:off x="181875" y="842622"/>
            <a:ext cx="8784976" cy="3594490"/>
          </a:xfrm>
          <a:prstGeom prst="cube">
            <a:avLst/>
          </a:prstGeom>
          <a:solidFill>
            <a:schemeClr val="accent1">
              <a:lumMod val="20000"/>
              <a:lumOff val="80000"/>
            </a:schemeClr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5" name="Группа 4"/>
          <p:cNvGrpSpPr/>
          <p:nvPr/>
        </p:nvGrpSpPr>
        <p:grpSpPr>
          <a:xfrm>
            <a:off x="0" y="6408000"/>
            <a:ext cx="9144000" cy="331416"/>
            <a:chOff x="0" y="3645024"/>
            <a:chExt cx="9144000" cy="331416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0" y="3645024"/>
              <a:ext cx="9144000" cy="324000"/>
            </a:xfrm>
            <a:prstGeom prst="rect">
              <a:avLst/>
            </a:prstGeom>
            <a:solidFill>
              <a:schemeClr val="bg2">
                <a:lumMod val="50000"/>
                <a:alpha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7" name="Прямая соединительная линия 6"/>
            <p:cNvCxnSpPr/>
            <p:nvPr/>
          </p:nvCxnSpPr>
          <p:spPr>
            <a:xfrm>
              <a:off x="0" y="3976440"/>
              <a:ext cx="9144000" cy="0"/>
            </a:xfrm>
            <a:prstGeom prst="line">
              <a:avLst/>
            </a:prstGeom>
            <a:ln w="25400">
              <a:solidFill>
                <a:schemeClr val="bg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Прямая соединительная линия 7"/>
            <p:cNvCxnSpPr/>
            <p:nvPr/>
          </p:nvCxnSpPr>
          <p:spPr>
            <a:xfrm>
              <a:off x="0" y="3645024"/>
              <a:ext cx="9144000" cy="0"/>
            </a:xfrm>
            <a:prstGeom prst="line">
              <a:avLst/>
            </a:prstGeom>
            <a:ln w="25400">
              <a:solidFill>
                <a:schemeClr val="bg1">
                  <a:alpha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" name="Группа 8"/>
          <p:cNvGrpSpPr/>
          <p:nvPr/>
        </p:nvGrpSpPr>
        <p:grpSpPr>
          <a:xfrm>
            <a:off x="0" y="72000"/>
            <a:ext cx="9144000" cy="468000"/>
            <a:chOff x="0" y="3645024"/>
            <a:chExt cx="9144000" cy="468000"/>
          </a:xfrm>
        </p:grpSpPr>
        <p:sp>
          <p:nvSpPr>
            <p:cNvPr id="10" name="Прямоугольник 9"/>
            <p:cNvSpPr/>
            <p:nvPr/>
          </p:nvSpPr>
          <p:spPr>
            <a:xfrm>
              <a:off x="0" y="3645024"/>
              <a:ext cx="9144000" cy="468000"/>
            </a:xfrm>
            <a:prstGeom prst="rect">
              <a:avLst/>
            </a:prstGeom>
            <a:solidFill>
              <a:srgbClr val="066C45">
                <a:alpha val="97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11" name="Прямая соединительная линия 10"/>
            <p:cNvCxnSpPr/>
            <p:nvPr/>
          </p:nvCxnSpPr>
          <p:spPr>
            <a:xfrm>
              <a:off x="0" y="4113024"/>
              <a:ext cx="9144000" cy="0"/>
            </a:xfrm>
            <a:prstGeom prst="line">
              <a:avLst/>
            </a:prstGeom>
            <a:ln w="254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Прямая соединительная линия 11"/>
            <p:cNvCxnSpPr/>
            <p:nvPr/>
          </p:nvCxnSpPr>
          <p:spPr>
            <a:xfrm>
              <a:off x="0" y="3645024"/>
              <a:ext cx="9144000" cy="0"/>
            </a:xfrm>
            <a:prstGeom prst="line">
              <a:avLst/>
            </a:prstGeom>
            <a:ln w="254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-36000"/>
            <a:ext cx="9144000" cy="614040"/>
          </a:xfrm>
        </p:spPr>
        <p:txBody>
          <a:bodyPr>
            <a:normAutofit/>
          </a:bodyPr>
          <a:lstStyle/>
          <a:p>
            <a:r>
              <a:rPr lang="ru-RU" sz="2400" b="0" dirty="0" smtClean="0">
                <a:ln>
                  <a:noFill/>
                </a:ln>
                <a:solidFill>
                  <a:schemeClr val="bg1"/>
                </a:solidFill>
                <a:effectLst/>
              </a:rPr>
              <a:t>Краткие итоги урока</a:t>
            </a:r>
            <a:endParaRPr lang="ru-RU" b="0" dirty="0">
              <a:ln>
                <a:solidFill>
                  <a:schemeClr val="bg1"/>
                </a:solidFill>
              </a:ln>
              <a:solidFill>
                <a:schemeClr val="accent6">
                  <a:lumMod val="75000"/>
                </a:schemeClr>
              </a:solidFill>
              <a:effectLst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6401076"/>
            <a:ext cx="9144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600" dirty="0"/>
              <a:t>Подведение итогов, рефлексия,  домашнее задание.</a:t>
            </a:r>
            <a:endParaRPr lang="ru-RU" sz="1600" dirty="0">
              <a:solidFill>
                <a:schemeClr val="tx2">
                  <a:lumMod val="75000"/>
                </a:schemeClr>
              </a:solidFill>
            </a:endParaRPr>
          </a:p>
        </p:txBody>
      </p:sp>
      <p:grpSp>
        <p:nvGrpSpPr>
          <p:cNvPr id="18" name="Группа 17"/>
          <p:cNvGrpSpPr/>
          <p:nvPr/>
        </p:nvGrpSpPr>
        <p:grpSpPr>
          <a:xfrm>
            <a:off x="181875" y="5435325"/>
            <a:ext cx="8784976" cy="830997"/>
            <a:chOff x="179512" y="4406340"/>
            <a:chExt cx="8784976" cy="830997"/>
          </a:xfrm>
        </p:grpSpPr>
        <p:sp>
          <p:nvSpPr>
            <p:cNvPr id="19" name="Прямоугольник 18"/>
            <p:cNvSpPr/>
            <p:nvPr/>
          </p:nvSpPr>
          <p:spPr>
            <a:xfrm>
              <a:off x="179512" y="4406340"/>
              <a:ext cx="8784976" cy="830997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00A19C"/>
              </a:solidFill>
            </a:ln>
          </p:spPr>
          <p:txBody>
            <a:bodyPr wrap="square">
              <a:spAutoFit/>
            </a:bodyPr>
            <a:lstStyle/>
            <a:p>
              <a:r>
                <a:rPr lang="ru-RU" sz="2400" b="1" dirty="0">
                  <a:solidFill>
                    <a:srgbClr val="066C45"/>
                  </a:solidFill>
                </a:rPr>
                <a:t>Домашнее </a:t>
              </a:r>
              <a:r>
                <a:rPr lang="ru-RU" sz="2400" b="1" dirty="0" smtClean="0">
                  <a:solidFill>
                    <a:srgbClr val="066C45"/>
                  </a:solidFill>
                </a:rPr>
                <a:t>задание</a:t>
              </a:r>
              <a:r>
                <a:rPr lang="ru-RU" sz="2400" dirty="0"/>
                <a:t/>
              </a:r>
              <a:br>
                <a:rPr lang="ru-RU" sz="2400" dirty="0"/>
              </a:br>
              <a:r>
                <a:rPr lang="ru-RU" sz="2400" dirty="0" smtClean="0"/>
                <a:t>        У:  стр. 180-181, фрагмент 1; </a:t>
              </a:r>
              <a:endParaRPr lang="ru-RU" sz="2400" dirty="0"/>
            </a:p>
          </p:txBody>
        </p:sp>
        <p:pic>
          <p:nvPicPr>
            <p:cNvPr id="20" name="Рисунок 19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323528" y="4886247"/>
              <a:ext cx="304923" cy="304923"/>
            </a:xfrm>
            <a:prstGeom prst="rect">
              <a:avLst/>
            </a:prstGeom>
          </p:spPr>
        </p:pic>
      </p:grpSp>
      <p:pic>
        <p:nvPicPr>
          <p:cNvPr id="3" name="Рисунок 2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81875" y="4581128"/>
            <a:ext cx="2190750" cy="952500"/>
          </a:xfrm>
          <a:prstGeom prst="rect">
            <a:avLst/>
          </a:prstGeom>
        </p:spPr>
      </p:pic>
      <p:sp>
        <p:nvSpPr>
          <p:cNvPr id="21" name="Прямоугольник 20"/>
          <p:cNvSpPr/>
          <p:nvPr/>
        </p:nvSpPr>
        <p:spPr>
          <a:xfrm>
            <a:off x="225156" y="1966006"/>
            <a:ext cx="8710605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/>
              <a:t>1.Что было неожиданным на уроке?</a:t>
            </a:r>
            <a:br>
              <a:rPr lang="ru-RU" sz="2800" dirty="0"/>
            </a:br>
            <a:r>
              <a:rPr lang="ru-RU" sz="2800" dirty="0"/>
              <a:t>2.Чего вы ждали на уроке, но этого не случилось?</a:t>
            </a:r>
            <a:br>
              <a:rPr lang="ru-RU" sz="2800" dirty="0"/>
            </a:br>
            <a:r>
              <a:rPr lang="ru-RU" sz="2800" dirty="0"/>
              <a:t>3. Что было самым трудным на уроке?</a:t>
            </a:r>
            <a:br>
              <a:rPr lang="ru-RU" sz="2800" dirty="0"/>
            </a:br>
            <a:r>
              <a:rPr lang="ru-RU" sz="2800" dirty="0"/>
              <a:t>4. За что на уроке вы можете себя похвалить?</a:t>
            </a:r>
            <a:br>
              <a:rPr lang="ru-RU" sz="2800" dirty="0"/>
            </a:br>
            <a:r>
              <a:rPr lang="ru-RU" sz="2800" dirty="0"/>
              <a:t>5. Что не было непонятным на уроке?</a:t>
            </a:r>
            <a:endParaRPr lang="ru-RU" sz="2800" dirty="0" smtClean="0">
              <a:solidFill>
                <a:schemeClr val="tx1">
                  <a:lumMod val="85000"/>
                  <a:lumOff val="15000"/>
                </a:schemeClr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362789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7876</TotalTime>
  <Words>126</Words>
  <Application>Microsoft Office PowerPoint</Application>
  <PresentationFormat>Экран (4:3)</PresentationFormat>
  <Paragraphs>35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ДЕЙСТВИЯ С ДРОБЯМИ</vt:lpstr>
      <vt:lpstr>Цель нашего урока</vt:lpstr>
      <vt:lpstr>Решаем знакомую задачу</vt:lpstr>
      <vt:lpstr>Решаем знакомую задачу (меняем первое условие)</vt:lpstr>
      <vt:lpstr>Решаем знакомую задачу (новая формулировка)</vt:lpstr>
      <vt:lpstr>Задачи на совместную работу</vt:lpstr>
      <vt:lpstr>Задачи на совместную работу</vt:lpstr>
      <vt:lpstr>Краткие итоги урока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svg</dc:creator>
  <cp:lastModifiedBy>Мой</cp:lastModifiedBy>
  <cp:revision>1068</cp:revision>
  <dcterms:created xsi:type="dcterms:W3CDTF">2015-06-18T09:54:57Z</dcterms:created>
  <dcterms:modified xsi:type="dcterms:W3CDTF">2020-04-09T04:55:07Z</dcterms:modified>
</cp:coreProperties>
</file>