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362" r:id="rId3"/>
    <p:sldId id="491" r:id="rId4"/>
    <p:sldId id="496" r:id="rId5"/>
    <p:sldId id="497" r:id="rId6"/>
    <p:sldId id="492" r:id="rId7"/>
    <p:sldId id="498" r:id="rId8"/>
    <p:sldId id="40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6C45"/>
    <a:srgbClr val="267034"/>
    <a:srgbClr val="D8D9EC"/>
    <a:srgbClr val="FFFFFF"/>
    <a:srgbClr val="EAE5CA"/>
    <a:srgbClr val="82E880"/>
    <a:srgbClr val="D3DFBF"/>
    <a:srgbClr val="F0F4FA"/>
    <a:srgbClr val="D8E2F4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64" autoAdjust="0"/>
    <p:restoredTop sz="94660"/>
  </p:normalViewPr>
  <p:slideViewPr>
    <p:cSldViewPr>
      <p:cViewPr>
        <p:scale>
          <a:sx n="70" d="100"/>
          <a:sy n="70" d="100"/>
        </p:scale>
        <p:origin x="-12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703E8-1498-4CFE-B1D5-A78ACE61EC2B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7E8E5-2E9B-4F3A-B7BD-ABB0AB5A4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93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1540196"/>
            <a:ext cx="2857500" cy="4762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692741"/>
            <a:ext cx="9144000" cy="1656184"/>
          </a:xfrm>
          <a:prstGeom prst="rect">
            <a:avLst/>
          </a:prstGeom>
          <a:solidFill>
            <a:srgbClr val="26703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958466" y="6401076"/>
            <a:ext cx="2185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Задача</a:t>
            </a:r>
            <a:endParaRPr lang="ru-RU" sz="1600" dirty="0"/>
          </a:p>
        </p:txBody>
      </p:sp>
      <p:sp>
        <p:nvSpPr>
          <p:cNvPr id="16" name="TextBox 14"/>
          <p:cNvSpPr txBox="1"/>
          <p:nvPr/>
        </p:nvSpPr>
        <p:spPr>
          <a:xfrm>
            <a:off x="165736" y="792000"/>
            <a:ext cx="897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066C45"/>
                </a:solidFill>
                <a:latin typeface="Arial Black" pitchFamily="34" charset="0"/>
              </a:rPr>
              <a:t>ЗАДАЧИ НА СОВМЕСТНУЮ РАБОТУ.</a:t>
            </a:r>
            <a:endParaRPr lang="ru-RU" sz="2400" dirty="0">
              <a:solidFill>
                <a:srgbClr val="066C45"/>
              </a:solidFill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3240"/>
            <a:ext cx="9144000" cy="5487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n>
                  <a:solidFill>
                    <a:srgbClr val="066C45"/>
                  </a:solidFill>
                </a:ln>
                <a:solidFill>
                  <a:schemeClr val="bg1"/>
                </a:solidFill>
                <a:effectLst/>
              </a:rPr>
              <a:t>ДЕЙСТВИЯ С ДРОБЯМИ</a:t>
            </a:r>
            <a:endParaRPr lang="ru-RU" sz="1800" dirty="0">
              <a:ln>
                <a:solidFill>
                  <a:srgbClr val="066C45"/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95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Цель нашего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59632" y="2636912"/>
            <a:ext cx="76328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Вам уже встречались так называемые задачи на совместную работу. Теперь вы познакомитесь с этими задачами более основательно и, главное, узнаете общий прием их решения.</a:t>
            </a:r>
            <a:endParaRPr lang="ru-RU" sz="28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clrChange>
              <a:clrFrom>
                <a:srgbClr val="DFEED7"/>
              </a:clrFrom>
              <a:clrTo>
                <a:srgbClr val="DFEED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7971"/>
            <a:ext cx="42862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77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Решаем знакомую задачу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12000"/>
            <a:ext cx="1809750" cy="5105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0745" y="692696"/>
            <a:ext cx="361950" cy="371475"/>
          </a:xfrm>
          <a:prstGeom prst="rect">
            <a:avLst/>
          </a:prstGeom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624067"/>
            <a:ext cx="6667500" cy="16097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4662" y="3164700"/>
            <a:ext cx="7620000" cy="28194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951" y="2395113"/>
            <a:ext cx="2676525" cy="6667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8250" y="1776412"/>
            <a:ext cx="6667500" cy="33051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310516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 fontScale="90000"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Решаем знакомую задачу (меняем первое условие)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12000"/>
            <a:ext cx="1809750" cy="5105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0745" y="692696"/>
            <a:ext cx="361950" cy="371475"/>
          </a:xfrm>
          <a:prstGeom prst="rect">
            <a:avLst/>
          </a:prstGeom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624067"/>
            <a:ext cx="6667500" cy="16097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2348880"/>
            <a:ext cx="6667500" cy="3619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420712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35045"/>
            <a:ext cx="6667500" cy="1676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Решаем знакомую задачу (новая формулировка)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865" y="540000"/>
            <a:ext cx="361950" cy="371475"/>
          </a:xfrm>
          <a:prstGeom prst="rect">
            <a:avLst/>
          </a:prstGeom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0486" y="1978070"/>
            <a:ext cx="2676525" cy="6667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420887"/>
            <a:ext cx="3528392" cy="38213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8250" y="390525"/>
            <a:ext cx="6667500" cy="60769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353466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Задачи на совместную работу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396073" y="3122984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23" name="TextBox 22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 cstate="email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rgbClr val="066C4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 657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Прямоугольник 39"/>
              <p:cNvSpPr/>
              <p:nvPr/>
            </p:nvSpPr>
            <p:spPr>
              <a:xfrm>
                <a:off x="4355976" y="3122984"/>
                <a:ext cx="2900130" cy="174617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, 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6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.</m:t>
                    </m:r>
                  </m:oMath>
                </a14:m>
                <a:endParaRPr lang="ru-RU" sz="2400" b="0" dirty="0" smtClean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den>
                    </m:f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+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6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=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den>
                    </m:f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.</m:t>
                    </m:r>
                  </m:oMath>
                </a14:m>
                <a:endParaRPr lang="ru-RU" sz="2400" dirty="0" smtClean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ru-RU" sz="2400" dirty="0" smtClean="0">
                    <a:solidFill>
                      <a:schemeClr val="tx1"/>
                    </a:solidFill>
                    <a:ea typeface="Cambria Math" pitchFamily="18" charset="0"/>
                  </a:rPr>
                  <a:t>1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=2(ч)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.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122984"/>
                <a:ext cx="2900130" cy="1746176"/>
              </a:xfrm>
              <a:prstGeom prst="rect">
                <a:avLst/>
              </a:prstGeom>
              <a:blipFill rotWithShape="1">
                <a:blip r:embed="rId3"/>
                <a:stretch>
                  <a:fillRect l="-3361"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24000"/>
            <a:ext cx="9144000" cy="181965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02" y="3122984"/>
            <a:ext cx="38766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6142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Задачи на совместную работу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376690" y="2132152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23" name="TextBox 22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 cstate="email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rgbClr val="066C4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 658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Прямоугольник 39"/>
              <p:cNvSpPr/>
              <p:nvPr/>
            </p:nvSpPr>
            <p:spPr>
              <a:xfrm>
                <a:off x="1403648" y="2150783"/>
                <a:ext cx="5708442" cy="70215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1 : </m:t>
                    </m:r>
                    <m:d>
                      <m:d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=3 (мин)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150783"/>
                <a:ext cx="5708442" cy="7021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25" y="1268760"/>
            <a:ext cx="9144000" cy="72237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7361344" y="5120448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3102" y="3276296"/>
            <a:ext cx="8992898" cy="540000"/>
            <a:chOff x="146104" y="578919"/>
            <a:chExt cx="8992898" cy="540000"/>
          </a:xfrm>
        </p:grpSpPr>
        <p:sp>
          <p:nvSpPr>
            <p:cNvPr id="28" name="TextBox 27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9" name="Овал 28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 cstate="email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rgbClr val="066C4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 659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Прямоугольник 31"/>
              <p:cNvSpPr/>
              <p:nvPr/>
            </p:nvSpPr>
            <p:spPr>
              <a:xfrm>
                <a:off x="1403648" y="5120448"/>
                <a:ext cx="5708442" cy="1116864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1 : </m:t>
                    </m:r>
                    <m:d>
                      <m:d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15</m:t>
                            </m:r>
                          </m:den>
                        </m:f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18</m:t>
                            </m:r>
                          </m:den>
                        </m:f>
                      </m:e>
                    </m:d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=18 </m:t>
                    </m:r>
                    <m:d>
                      <m:d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дней</m:t>
                        </m:r>
                      </m:e>
                    </m:d>
                  </m:oMath>
                </a14:m>
                <a:endParaRPr lang="ru-RU" sz="2400" b="0" dirty="0" smtClean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sz="2400" dirty="0" smtClean="0">
                    <a:solidFill>
                      <a:schemeClr val="tx1"/>
                    </a:solidFill>
                    <a:ea typeface="Cambria Math" pitchFamily="18" charset="0"/>
                  </a:rPr>
                  <a:t>18 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 pitchFamily="18" charset="0"/>
                  </a:rPr>
                  <a:t>&lt; 20 – </a:t>
                </a:r>
                <a:r>
                  <a:rPr lang="ru-RU" sz="2400" dirty="0" smtClean="0">
                    <a:solidFill>
                      <a:schemeClr val="tx1"/>
                    </a:solidFill>
                    <a:ea typeface="Cambria Math" pitchFamily="18" charset="0"/>
                  </a:rPr>
                  <a:t>не хватит</a:t>
                </a:r>
                <a:endParaRPr lang="ru-RU" sz="2400" dirty="0">
                  <a:solidFill>
                    <a:schemeClr val="tx1"/>
                  </a:solidFill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120448"/>
                <a:ext cx="5708442" cy="1116864"/>
              </a:xfrm>
              <a:prstGeom prst="rect">
                <a:avLst/>
              </a:prstGeom>
              <a:blipFill rotWithShape="1">
                <a:blip r:embed="rId5"/>
                <a:stretch>
                  <a:fillRect l="-1599" b="-2174"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25" y="3974228"/>
            <a:ext cx="9144000" cy="95097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70299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0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Куб 13"/>
          <p:cNvSpPr/>
          <p:nvPr/>
        </p:nvSpPr>
        <p:spPr>
          <a:xfrm>
            <a:off x="181875" y="842622"/>
            <a:ext cx="8784976" cy="3594490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Краткие итоги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Подведение итогов, рефлексия,  домашнее задание.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81875" y="5435325"/>
            <a:ext cx="8784976" cy="830997"/>
            <a:chOff x="179512" y="4406340"/>
            <a:chExt cx="8784976" cy="830997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79512" y="4406340"/>
              <a:ext cx="8784976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A19C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066C45"/>
                  </a:solidFill>
                </a:rPr>
                <a:t>Домашнее </a:t>
              </a:r>
              <a:r>
                <a:rPr lang="ru-RU" sz="2400" b="1" dirty="0" smtClean="0">
                  <a:solidFill>
                    <a:srgbClr val="066C45"/>
                  </a:solidFill>
                </a:rPr>
                <a:t>задание</a:t>
              </a:r>
              <a:r>
                <a:rPr lang="ru-RU" sz="2400" dirty="0"/>
                <a:t/>
              </a:r>
              <a:br>
                <a:rPr lang="ru-RU" sz="2400" dirty="0"/>
              </a:br>
              <a:r>
                <a:rPr lang="ru-RU" sz="2400" dirty="0" smtClean="0"/>
                <a:t>        У:  стр. 180-181, фрагмент 1; </a:t>
              </a:r>
              <a:endParaRPr lang="ru-RU" sz="2400" dirty="0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4886247"/>
              <a:ext cx="304923" cy="304923"/>
            </a:xfrm>
            <a:prstGeom prst="rect">
              <a:avLst/>
            </a:prstGeom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875" y="4581128"/>
            <a:ext cx="2190750" cy="95250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225156" y="1966006"/>
            <a:ext cx="87106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1.Что было неожиданным на уроке?</a:t>
            </a:r>
            <a:br>
              <a:rPr lang="ru-RU" sz="2800" dirty="0"/>
            </a:br>
            <a:r>
              <a:rPr lang="ru-RU" sz="2800" dirty="0"/>
              <a:t>2.Чего вы ждали на уроке, но этого не случилось?</a:t>
            </a:r>
            <a:br>
              <a:rPr lang="ru-RU" sz="2800" dirty="0"/>
            </a:br>
            <a:r>
              <a:rPr lang="ru-RU" sz="2800" dirty="0"/>
              <a:t>3. Что было самым трудным на уроке?</a:t>
            </a:r>
            <a:br>
              <a:rPr lang="ru-RU" sz="2800" dirty="0"/>
            </a:br>
            <a:r>
              <a:rPr lang="ru-RU" sz="2800" dirty="0"/>
              <a:t>4. За что на уроке вы можете себя похвалить?</a:t>
            </a:r>
            <a:br>
              <a:rPr lang="ru-RU" sz="2800" dirty="0"/>
            </a:br>
            <a:r>
              <a:rPr lang="ru-RU" sz="2800" dirty="0"/>
              <a:t>5. Что не было непонятным на уроке?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278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7876</TotalTime>
  <Words>126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ДЕЙСТВИЯ С ДРОБЯМИ</vt:lpstr>
      <vt:lpstr>Цель нашего урока</vt:lpstr>
      <vt:lpstr>Решаем знакомую задачу</vt:lpstr>
      <vt:lpstr>Решаем знакомую задачу (меняем первое условие)</vt:lpstr>
      <vt:lpstr>Решаем знакомую задачу (новая формулировка)</vt:lpstr>
      <vt:lpstr>Задачи на совместную работу</vt:lpstr>
      <vt:lpstr>Задачи на совместную работу</vt:lpstr>
      <vt:lpstr>Краткие итоги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Мой</cp:lastModifiedBy>
  <cp:revision>1068</cp:revision>
  <dcterms:created xsi:type="dcterms:W3CDTF">2015-06-18T09:54:57Z</dcterms:created>
  <dcterms:modified xsi:type="dcterms:W3CDTF">2020-04-09T04:55:07Z</dcterms:modified>
</cp:coreProperties>
</file>