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8"/>
  </p:notesMasterIdLst>
  <p:sldIdLst>
    <p:sldId id="256" r:id="rId2"/>
    <p:sldId id="362" r:id="rId3"/>
    <p:sldId id="490" r:id="rId4"/>
    <p:sldId id="478" r:id="rId5"/>
    <p:sldId id="489" r:id="rId6"/>
    <p:sldId id="40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6C45"/>
    <a:srgbClr val="267034"/>
    <a:srgbClr val="8FDF73"/>
    <a:srgbClr val="CFDDB9"/>
    <a:srgbClr val="FFFFFF"/>
    <a:srgbClr val="EAE5CA"/>
    <a:srgbClr val="82E880"/>
    <a:srgbClr val="D3DFBF"/>
    <a:srgbClr val="F0F4FA"/>
    <a:srgbClr val="D8E2F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864" autoAdjust="0"/>
    <p:restoredTop sz="94660"/>
  </p:normalViewPr>
  <p:slideViewPr>
    <p:cSldViewPr>
      <p:cViewPr>
        <p:scale>
          <a:sx n="70" d="100"/>
          <a:sy n="70" d="100"/>
        </p:scale>
        <p:origin x="-1248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703E8-1498-4CFE-B1D5-A78ACE61EC2B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17E8E5-2E9B-4F3A-B7BD-ABB0AB5A4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893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0" y="1484784"/>
            <a:ext cx="9144000" cy="1470025"/>
          </a:xfrm>
        </p:spPr>
        <p:txBody>
          <a:bodyPr/>
          <a:lstStyle>
            <a:lvl1pPr>
              <a:defRPr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127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60" y="6648"/>
            <a:ext cx="9132540" cy="614040"/>
          </a:xfrm>
        </p:spPr>
        <p:txBody>
          <a:bodyPr>
            <a:normAutofit/>
          </a:bodyPr>
          <a:lstStyle>
            <a:lvl1pPr algn="l">
              <a:defRPr sz="2800" b="1" cap="none" spc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 Black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2824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B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8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2270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 cap="none" spc="0">
          <a:ln w="1905"/>
          <a:gradFill>
            <a:gsLst>
              <a:gs pos="0">
                <a:schemeClr val="accent6">
                  <a:shade val="20000"/>
                  <a:satMod val="200000"/>
                </a:schemeClr>
              </a:gs>
              <a:gs pos="78000">
                <a:schemeClr val="accent6">
                  <a:tint val="90000"/>
                  <a:shade val="89000"/>
                  <a:satMod val="220000"/>
                </a:schemeClr>
              </a:gs>
              <a:gs pos="100000">
                <a:schemeClr val="accent6">
                  <a:tint val="12000"/>
                  <a:satMod val="255000"/>
                </a:schemeClr>
              </a:gs>
            </a:gsLst>
            <a:lin ang="5400000"/>
          </a:gradFill>
          <a:effectLst>
            <a:innerShdw blurRad="69850" dist="43180" dir="5400000">
              <a:srgbClr val="000000">
                <a:alpha val="65000"/>
              </a:srgbClr>
            </a:inn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176" y="1540196"/>
            <a:ext cx="2857500" cy="47625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692741"/>
            <a:ext cx="9144000" cy="1656184"/>
          </a:xfrm>
          <a:prstGeom prst="rect">
            <a:avLst/>
          </a:prstGeom>
          <a:solidFill>
            <a:srgbClr val="267034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" name="Группа 8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6932818" y="6401076"/>
            <a:ext cx="22111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dirty="0" smtClean="0"/>
              <a:t>Метапредмет – Знание</a:t>
            </a:r>
            <a:endParaRPr lang="ru-RU" sz="1600" dirty="0"/>
          </a:p>
        </p:txBody>
      </p:sp>
      <p:sp>
        <p:nvSpPr>
          <p:cNvPr id="16" name="TextBox 14"/>
          <p:cNvSpPr txBox="1"/>
          <p:nvPr/>
        </p:nvSpPr>
        <p:spPr>
          <a:xfrm>
            <a:off x="165736" y="792000"/>
            <a:ext cx="8978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>
                <a:solidFill>
                  <a:srgbClr val="066C45"/>
                </a:solidFill>
                <a:latin typeface="Arial Black" pitchFamily="34" charset="0"/>
              </a:rPr>
              <a:t>НАХОЖДЕНИЕ ЦЕЛОГО ПО ЕГО ЧАСТИ (ЧАСТЬ 2).</a:t>
            </a:r>
            <a:endParaRPr lang="ru-RU" sz="2400" dirty="0">
              <a:solidFill>
                <a:srgbClr val="066C45"/>
              </a:solidFill>
              <a:latin typeface="Arial Black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20000"/>
            <a:ext cx="9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43240"/>
            <a:ext cx="9144000" cy="548760"/>
          </a:xfrm>
        </p:spPr>
        <p:txBody>
          <a:bodyPr>
            <a:normAutofit/>
          </a:bodyPr>
          <a:lstStyle/>
          <a:p>
            <a:r>
              <a:rPr lang="ru-RU" sz="1800" dirty="0" smtClean="0">
                <a:ln>
                  <a:solidFill>
                    <a:srgbClr val="066C45"/>
                  </a:solidFill>
                </a:ln>
                <a:solidFill>
                  <a:schemeClr val="bg1"/>
                </a:solidFill>
                <a:effectLst/>
              </a:rPr>
              <a:t>ДЕЙСТВИЯ С ДРОБЯМИ</a:t>
            </a:r>
            <a:endParaRPr lang="ru-RU" sz="1800" dirty="0">
              <a:ln>
                <a:solidFill>
                  <a:srgbClr val="066C45"/>
                </a:solidFill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8954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/>
          <p:cNvSpPr txBox="1"/>
          <p:nvPr/>
        </p:nvSpPr>
        <p:spPr>
          <a:xfrm>
            <a:off x="749244" y="1088688"/>
            <a:ext cx="1378877" cy="52322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solidFill>
                  <a:srgbClr val="C00000"/>
                </a:solidFill>
              </a:rPr>
              <a:t>дроби</a:t>
            </a:r>
            <a:endParaRPr lang="ru-RU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7049517" y="620688"/>
            <a:ext cx="1152128" cy="52322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solidFill>
                  <a:srgbClr val="C00000"/>
                </a:solidFill>
              </a:rPr>
              <a:t>числа</a:t>
            </a:r>
            <a:endParaRPr lang="ru-RU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3236989" y="620688"/>
            <a:ext cx="1378877" cy="523220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800" dirty="0" smtClean="0">
                <a:solidFill>
                  <a:srgbClr val="C00000"/>
                </a:solidFill>
              </a:rPr>
              <a:t>задачи</a:t>
            </a:r>
            <a:endParaRPr lang="ru-RU" sz="2800" dirty="0"/>
          </a:p>
        </p:txBody>
      </p:sp>
      <p:sp>
        <p:nvSpPr>
          <p:cNvPr id="23" name="TextBox 22"/>
          <p:cNvSpPr txBox="1"/>
          <p:nvPr/>
        </p:nvSpPr>
        <p:spPr>
          <a:xfrm>
            <a:off x="100996" y="620688"/>
            <a:ext cx="90004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Продолжим решать                  на нахождение                 по его                   действием деления.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50362" y="764688"/>
            <a:ext cx="1152129" cy="26161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?</a:t>
            </a:r>
            <a:endParaRPr lang="ru-RU" sz="2400" dirty="0">
              <a:solidFill>
                <a:srgbClr val="066C45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Чем занимаемся на уроке?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целеполагание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049516" y="764688"/>
            <a:ext cx="1152129" cy="26161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?</a:t>
            </a:r>
            <a:endParaRPr lang="ru-RU" sz="2400" dirty="0">
              <a:solidFill>
                <a:srgbClr val="066C45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50112" y="1232688"/>
            <a:ext cx="1152129" cy="261610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?</a:t>
            </a:r>
            <a:endParaRPr lang="ru-RU" sz="2400" dirty="0">
              <a:solidFill>
                <a:srgbClr val="066C45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691680" y="2853490"/>
            <a:ext cx="49325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800" dirty="0" smtClean="0">
                <a:solidFill>
                  <a:srgbClr val="066C45"/>
                </a:solidFill>
              </a:rPr>
              <a:t>«Незнанием никогда не следует хвалиться: незнание есть бессилие»</a:t>
            </a:r>
            <a:br>
              <a:rPr lang="ru-RU" sz="2800" dirty="0" smtClean="0">
                <a:solidFill>
                  <a:srgbClr val="066C45"/>
                </a:solidFill>
              </a:rPr>
            </a:br>
            <a:r>
              <a:rPr lang="ru-RU" sz="2800" dirty="0" smtClean="0">
                <a:solidFill>
                  <a:srgbClr val="066C45"/>
                </a:solidFill>
              </a:rPr>
              <a:t>                                                                       </a:t>
            </a:r>
            <a:r>
              <a:rPr lang="ru-RU" sz="2800" i="1" dirty="0" smtClean="0">
                <a:solidFill>
                  <a:srgbClr val="066C45"/>
                </a:solidFill>
              </a:rPr>
              <a:t>Н.Г. Чернышевский</a:t>
            </a:r>
            <a:endParaRPr lang="ru-RU" sz="2800" i="1" dirty="0">
              <a:solidFill>
                <a:srgbClr val="066C45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32240" y="2852936"/>
            <a:ext cx="2028825" cy="257175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2213770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20" grpId="0" animBg="1"/>
      <p:bldP spid="18" grpId="0" animBg="1"/>
      <p:bldP spid="15" grpId="0" animBg="1"/>
      <p:bldP spid="14" grpId="0" animBg="1"/>
      <p:bldP spid="17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rgbClr val="267034"/>
                </a:solidFill>
              </a:endParaRPr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Вспомни </a:t>
            </a:r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правило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Организация и самоорганизация учащихся. Организация обратной связи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4282" y="1785926"/>
            <a:ext cx="8696800" cy="200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10516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Решение разных задач 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Вхождение в тему урока и создание условий для осознанного восприятия нового материала.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16" name="TextBox 15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Cambria Math" pitchFamily="18" charset="0"/>
                  <a:ea typeface="Cambria Math" pitchFamily="18" charset="0"/>
                </a:rPr>
                <a:t>                                             </a:t>
              </a:r>
              <a:endParaRPr lang="ru-RU" sz="24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17" name="Овал 16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066C4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ЗАДАЧНИК</a:t>
              </a:r>
              <a:endParaRPr lang="ru-RU" sz="2000" b="1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66C4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rgbClr val="066C45"/>
                  </a:solidFill>
                </a:rPr>
                <a:t>№ 444</a:t>
              </a:r>
              <a:endParaRPr lang="ru-RU" sz="2000" b="1" dirty="0">
                <a:solidFill>
                  <a:srgbClr val="066C45"/>
                </a:solidFill>
              </a:endParaRPr>
            </a:p>
          </p:txBody>
        </p:sp>
      </p:grpSp>
      <p:sp>
        <p:nvSpPr>
          <p:cNvPr id="22" name="Скругленный прямоугольник 21"/>
          <p:cNvSpPr/>
          <p:nvPr/>
        </p:nvSpPr>
        <p:spPr>
          <a:xfrm>
            <a:off x="7508460" y="2636948"/>
            <a:ext cx="16046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решение</a:t>
            </a:r>
            <a:endParaRPr lang="ru-RU" sz="2400" dirty="0">
              <a:solidFill>
                <a:srgbClr val="066C45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" name="Прямоугольник 22"/>
              <p:cNvSpPr/>
              <p:nvPr/>
            </p:nvSpPr>
            <p:spPr>
              <a:xfrm>
                <a:off x="379668" y="2564904"/>
                <a:ext cx="6984776" cy="7920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1) 8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 : </m:t>
                    </m:r>
                    <m:f>
                      <m:f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2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 = </a:t>
                </a:r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36 (лет) </a:t>
                </a:r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– </a:t>
                </a:r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возраст отца</a:t>
                </a:r>
                <a:endParaRPr lang="ru-RU" sz="2400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668" y="2564904"/>
                <a:ext cx="6984776" cy="79208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 w="63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1" name="Прямоугольник 20"/>
              <p:cNvSpPr/>
              <p:nvPr/>
            </p:nvSpPr>
            <p:spPr>
              <a:xfrm>
                <a:off x="379668" y="3509392"/>
                <a:ext cx="6984776" cy="792088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 pitchFamily="18" charset="0"/>
                        </a:rPr>
                        <m:t>2) </m:t>
                      </m:r>
                      <m:r>
                        <a:rPr lang="ru-RU" sz="24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 pitchFamily="18" charset="0"/>
                        </a:rPr>
                        <m:t>36</m:t>
                      </m:r>
                      <m:r>
                        <a:rPr lang="ru-RU" sz="2400" i="1">
                          <a:solidFill>
                            <a:schemeClr val="tx1"/>
                          </a:solidFill>
                          <a:latin typeface="Cambria Math"/>
                          <a:ea typeface="Cambria Math" pitchFamily="18" charset="0"/>
                        </a:rPr>
                        <m:t> : </m:t>
                      </m:r>
                      <m:f>
                        <m:fPr>
                          <m:ctrlPr>
                            <a:rPr lang="ru-RU" sz="2400" i="1">
                              <a:solidFill>
                                <a:schemeClr val="tx1"/>
                              </a:solidFill>
                              <a:latin typeface="Cambria Math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a:rPr lang="ru-RU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ru-RU" sz="2400" b="0" i="1" smtClean="0">
                              <a:solidFill>
                                <a:schemeClr val="tx1"/>
                              </a:solidFill>
                              <a:latin typeface="Cambria Math"/>
                              <a:ea typeface="Cambria Math" pitchFamily="18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ru-RU" sz="2400" dirty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ru-RU" sz="2400" b="0" i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60</m:t>
                      </m:r>
                      <m:r>
                        <m:rPr>
                          <m:nor/>
                        </m:rPr>
                        <a:rPr lang="ru-RU" sz="2400" dirty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 (лет) – возраст </m:t>
                      </m:r>
                      <m:r>
                        <m:rPr>
                          <m:nor/>
                        </m:rPr>
                        <a:rPr lang="ru-RU" sz="2400" b="0" i="0" dirty="0" smtClean="0">
                          <a:solidFill>
                            <a:schemeClr val="tx1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дедушки</m:t>
                      </m:r>
                    </m:oMath>
                  </m:oMathPara>
                </a14:m>
                <a:endParaRPr lang="ru-RU" sz="2400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668" y="3509392"/>
                <a:ext cx="6984776" cy="79208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63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Рисунок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285860"/>
            <a:ext cx="9144000" cy="1060704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4" name="Rectangle 1"/>
          <p:cNvSpPr>
            <a:spLocks noChangeArrowheads="1"/>
          </p:cNvSpPr>
          <p:nvPr/>
        </p:nvSpPr>
        <p:spPr bwMode="auto">
          <a:xfrm>
            <a:off x="4143372" y="4929198"/>
            <a:ext cx="433689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Ответ: дедушке 60 лет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11032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3" grpId="0" animBg="1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Разные задачи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Проверка полученных результатов. Коррекция.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32" name="Группа 31"/>
          <p:cNvGrpSpPr/>
          <p:nvPr/>
        </p:nvGrpSpPr>
        <p:grpSpPr>
          <a:xfrm>
            <a:off x="43102" y="612000"/>
            <a:ext cx="8992898" cy="540000"/>
            <a:chOff x="146104" y="578919"/>
            <a:chExt cx="8992898" cy="540000"/>
          </a:xfrm>
        </p:grpSpPr>
        <p:sp>
          <p:nvSpPr>
            <p:cNvPr id="33" name="TextBox 32"/>
            <p:cNvSpPr txBox="1"/>
            <p:nvPr/>
          </p:nvSpPr>
          <p:spPr>
            <a:xfrm>
              <a:off x="178553" y="614919"/>
              <a:ext cx="8960449" cy="46166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ru-RU" sz="2400" dirty="0" smtClean="0">
                  <a:latin typeface="Cambria Math" pitchFamily="18" charset="0"/>
                  <a:ea typeface="Cambria Math" pitchFamily="18" charset="0"/>
                </a:rPr>
                <a:t>                                             </a:t>
              </a:r>
              <a:endParaRPr lang="ru-RU" sz="2400" dirty="0">
                <a:latin typeface="Cambria Math" pitchFamily="18" charset="0"/>
                <a:ea typeface="Cambria Math" pitchFamily="18" charset="0"/>
              </a:endParaRPr>
            </a:p>
          </p:txBody>
        </p:sp>
        <p:sp>
          <p:nvSpPr>
            <p:cNvPr id="34" name="Овал 33"/>
            <p:cNvSpPr>
              <a:spLocks noChangeAspect="1"/>
            </p:cNvSpPr>
            <p:nvPr/>
          </p:nvSpPr>
          <p:spPr>
            <a:xfrm>
              <a:off x="146104" y="578919"/>
              <a:ext cx="540000" cy="540000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  <a:ln w="635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647999" y="614919"/>
              <a:ext cx="1407927" cy="432000"/>
            </a:xfrm>
            <a:prstGeom prst="rect">
              <a:avLst/>
            </a:prstGeom>
            <a:solidFill>
              <a:srgbClr val="066C45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2000" b="1" dirty="0" smtClean="0"/>
                <a:t>УЧЕБНИК</a:t>
              </a:r>
              <a:endParaRPr lang="ru-RU" sz="2000" b="1" dirty="0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2083002" y="614919"/>
              <a:ext cx="1080341" cy="432048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26703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>
                  <a:solidFill>
                    <a:srgbClr val="066C45"/>
                  </a:solidFill>
                </a:rPr>
                <a:t>№ 654</a:t>
              </a:r>
              <a:endParaRPr lang="ru-RU" sz="2000" b="1" dirty="0">
                <a:solidFill>
                  <a:srgbClr val="066C45"/>
                </a:solidFill>
              </a:endParaRPr>
            </a:p>
          </p:txBody>
        </p:sp>
      </p:grpSp>
      <p:sp>
        <p:nvSpPr>
          <p:cNvPr id="37" name="Скругленный прямоугольник 36"/>
          <p:cNvSpPr/>
          <p:nvPr/>
        </p:nvSpPr>
        <p:spPr>
          <a:xfrm>
            <a:off x="7444261" y="2462542"/>
            <a:ext cx="1604600" cy="324000"/>
          </a:xfrm>
          <a:prstGeom prst="round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066C45"/>
                </a:solidFill>
              </a:rPr>
              <a:t>решение</a:t>
            </a:r>
            <a:endParaRPr lang="ru-RU" sz="2400" dirty="0">
              <a:solidFill>
                <a:srgbClr val="066C45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8" name="Прямоугольник 37"/>
              <p:cNvSpPr/>
              <p:nvPr/>
            </p:nvSpPr>
            <p:spPr>
              <a:xfrm>
                <a:off x="325963" y="2891765"/>
                <a:ext cx="8722898" cy="1224136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1) </m:t>
                    </m:r>
                    <m:f>
                      <m:f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3</m:t>
                        </m:r>
                      </m:den>
                    </m:f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 − </m:t>
                    </m:r>
                    <m:f>
                      <m:f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4</m:t>
                        </m:r>
                      </m:den>
                    </m:f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 =</m:t>
                    </m:r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b="0" i="1" dirty="0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 (часть) </a:t>
                </a:r>
                <a14:m>
                  <m:oMath xmlns:m="http://schemas.openxmlformats.org/officeDocument/2006/math">
                    <m:r>
                      <a:rPr lang="ru-RU" sz="2400" i="1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−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  </m:t>
                    </m:r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составляют 4 слова</a:t>
                </a:r>
                <a:endParaRPr lang="ru-RU" sz="2400" dirty="0" smtClean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2) </a:t>
                </a:r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4 </a:t>
                </a:r>
                <a:r>
                  <a:rPr lang="ru-RU" sz="2400" dirty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:</a:t>
                </a:r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/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ru-RU" sz="2400" dirty="0" smtClean="0">
                    <a:solidFill>
                      <a:schemeClr val="tx1"/>
                    </a:solidFill>
                    <a:latin typeface="Cambria Math" pitchFamily="18" charset="0"/>
                    <a:ea typeface="Cambria Math" pitchFamily="18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ru-RU" sz="240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4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8</m:t>
                    </m:r>
                    <m:d>
                      <m:dPr>
                        <m:ctrlP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</m:ctrlPr>
                      </m:dPr>
                      <m:e>
                        <m:r>
                          <a:rPr lang="ru-RU" sz="2400" b="0" i="1" smtClean="0">
                            <a:solidFill>
                              <a:schemeClr val="tx1"/>
                            </a:solidFill>
                            <a:latin typeface="Cambria Math"/>
                            <a:ea typeface="Cambria Math" pitchFamily="18" charset="0"/>
                          </a:rPr>
                          <m:t>слов</m:t>
                        </m:r>
                      </m:e>
                    </m:d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−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надо было выучить</m:t>
                    </m:r>
                    <m:r>
                      <a:rPr lang="ru-RU" sz="2400" b="0" i="1" smtClean="0">
                        <a:solidFill>
                          <a:schemeClr val="tx1"/>
                        </a:solidFill>
                        <a:latin typeface="Cambria Math"/>
                        <a:ea typeface="Cambria Math" pitchFamily="18" charset="0"/>
                      </a:rPr>
                      <m:t>.</m:t>
                    </m:r>
                  </m:oMath>
                </a14:m>
                <a:endParaRPr lang="ru-RU" sz="2400" dirty="0">
                  <a:solidFill>
                    <a:schemeClr val="tx1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>
          <p:sp>
            <p:nvSpPr>
              <p:cNvPr id="38" name="Прямоугольник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963" y="2891765"/>
                <a:ext cx="8722898" cy="1224136"/>
              </a:xfrm>
              <a:prstGeom prst="rect">
                <a:avLst/>
              </a:prstGeom>
              <a:blipFill rotWithShape="1">
                <a:blip r:embed="rId3"/>
                <a:stretch>
                  <a:fillRect l="-1047"/>
                </a:stretch>
              </a:blipFill>
              <a:ln w="63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Рисунок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340768"/>
            <a:ext cx="9144000" cy="95097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642910" y="4857760"/>
            <a:ext cx="665829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Ответ: 48 слов надо было выучить Оле.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89392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Блок-схема: документ 13"/>
          <p:cNvSpPr/>
          <p:nvPr/>
        </p:nvSpPr>
        <p:spPr>
          <a:xfrm>
            <a:off x="181875" y="836712"/>
            <a:ext cx="8784976" cy="2088232"/>
          </a:xfrm>
          <a:prstGeom prst="flowChartDocumen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6350">
            <a:solidFill>
              <a:schemeClr val="bg1">
                <a:lumMod val="50000"/>
              </a:schemeClr>
            </a:solidFill>
          </a:ln>
          <a:effectLst>
            <a:outerShdw blurRad="88900" dist="76200" dir="36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0" y="6408000"/>
            <a:ext cx="9144000" cy="331416"/>
            <a:chOff x="0" y="3645024"/>
            <a:chExt cx="9144000" cy="331416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3645024"/>
              <a:ext cx="9144000" cy="324000"/>
            </a:xfrm>
            <a:prstGeom prst="rect">
              <a:avLst/>
            </a:prstGeom>
            <a:solidFill>
              <a:schemeClr val="bg2">
                <a:lumMod val="50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3976440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0" y="72000"/>
            <a:ext cx="9144000" cy="468000"/>
            <a:chOff x="0" y="3645024"/>
            <a:chExt cx="9144000" cy="468000"/>
          </a:xfrm>
        </p:grpSpPr>
        <p:sp>
          <p:nvSpPr>
            <p:cNvPr id="10" name="Прямоугольник 9"/>
            <p:cNvSpPr/>
            <p:nvPr/>
          </p:nvSpPr>
          <p:spPr>
            <a:xfrm>
              <a:off x="0" y="3645024"/>
              <a:ext cx="9144000" cy="468000"/>
            </a:xfrm>
            <a:prstGeom prst="rect">
              <a:avLst/>
            </a:prstGeom>
            <a:solidFill>
              <a:srgbClr val="066C45">
                <a:alpha val="97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>
              <a:off x="0" y="4113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>
              <a:off x="0" y="3645024"/>
              <a:ext cx="9144000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-36000"/>
            <a:ext cx="9144000" cy="614040"/>
          </a:xfrm>
        </p:spPr>
        <p:txBody>
          <a:bodyPr>
            <a:normAutofit/>
          </a:bodyPr>
          <a:lstStyle/>
          <a:p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Итоги занятия</a:t>
            </a:r>
            <a:endParaRPr lang="ru-RU" b="0" dirty="0">
              <a:ln>
                <a:solidFill>
                  <a:schemeClr val="bg1"/>
                </a:solidFill>
              </a:ln>
              <a:solidFill>
                <a:schemeClr val="accent6">
                  <a:lumMod val="75000"/>
                </a:schemeClr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0107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/>
              <a:t>Подведение итогов, рефлексия,  домашнее задание.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181875" y="5435325"/>
            <a:ext cx="8784976" cy="830997"/>
            <a:chOff x="179512" y="4406340"/>
            <a:chExt cx="8784976" cy="830997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179512" y="4406340"/>
              <a:ext cx="8784976" cy="83099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A19C"/>
              </a:solidFill>
            </a:ln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066C45"/>
                  </a:solidFill>
                </a:rPr>
                <a:t>Домашнее </a:t>
              </a:r>
              <a:r>
                <a:rPr lang="ru-RU" sz="2400" b="1" dirty="0" smtClean="0">
                  <a:solidFill>
                    <a:srgbClr val="066C45"/>
                  </a:solidFill>
                </a:rPr>
                <a:t>задание</a:t>
              </a:r>
              <a:r>
                <a:rPr lang="ru-RU" sz="2400" dirty="0"/>
                <a:t/>
              </a:r>
              <a:br>
                <a:rPr lang="ru-RU" sz="2400" dirty="0"/>
              </a:br>
              <a:r>
                <a:rPr lang="ru-RU" sz="2400" dirty="0" smtClean="0"/>
                <a:t>       У:  стр. 177, задача 3 – читать; </a:t>
              </a:r>
              <a:r>
                <a:rPr lang="ru-RU" sz="2400" dirty="0"/>
                <a:t> </a:t>
              </a:r>
              <a:r>
                <a:rPr lang="ru-RU" sz="2400" dirty="0" smtClean="0"/>
                <a:t>№ , 650, 651(а)</a:t>
              </a:r>
              <a:endParaRPr lang="ru-RU" sz="2400" dirty="0"/>
            </a:p>
          </p:txBody>
        </p:sp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23528" y="4886247"/>
              <a:ext cx="304923" cy="304923"/>
            </a:xfrm>
            <a:prstGeom prst="rect">
              <a:avLst/>
            </a:prstGeom>
          </p:spPr>
        </p:pic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601086" y="4797152"/>
            <a:ext cx="2190750" cy="952500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195647" y="836712"/>
            <a:ext cx="859618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Чтобы найти целую величину по ее части , выраженной дробью, нужно </a:t>
            </a:r>
            <a:r>
              <a:rPr lang="ru-RU" sz="3200" dirty="0" smtClean="0"/>
              <a:t>……………….. </a:t>
            </a:r>
            <a:r>
              <a:rPr lang="ru-RU" sz="3200" dirty="0"/>
              <a:t>на эту дробь число, ей соответствующее.</a:t>
            </a:r>
            <a:endParaRPr lang="ru-RU" sz="3200" dirty="0">
              <a:effectLst>
                <a:glow rad="101600">
                  <a:srgbClr val="FFFFFF"/>
                </a:glo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34654" y="3227492"/>
            <a:ext cx="859618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Где могут пригодиться </a:t>
            </a:r>
            <a:r>
              <a:rPr lang="ru-RU" sz="3200" dirty="0"/>
              <a:t>нам в </a:t>
            </a:r>
            <a:r>
              <a:rPr lang="ru-RU" sz="3200" dirty="0" smtClean="0"/>
              <a:t>жизни умения </a:t>
            </a:r>
            <a:r>
              <a:rPr lang="ru-RU" sz="3200" dirty="0"/>
              <a:t>решать задачи на нахождение части от целого и целого по его </a:t>
            </a:r>
            <a:r>
              <a:rPr lang="ru-RU" sz="3200" dirty="0" smtClean="0"/>
              <a:t>части</a:t>
            </a:r>
            <a:endParaRPr lang="ru-RU" sz="3200" dirty="0">
              <a:effectLst>
                <a:glow rad="101600">
                  <a:srgbClr val="FFFFFF"/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6278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7978</TotalTime>
  <Words>154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ДЕЙСТВИЯ С ДРОБЯМИ</vt:lpstr>
      <vt:lpstr>Чем занимаемся на уроке?</vt:lpstr>
      <vt:lpstr>Вспомни правило</vt:lpstr>
      <vt:lpstr>Решение разных задач </vt:lpstr>
      <vt:lpstr>Разные задачи</vt:lpstr>
      <vt:lpstr>Итоги занятия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svg</dc:creator>
  <cp:lastModifiedBy>Мой</cp:lastModifiedBy>
  <cp:revision>1076</cp:revision>
  <dcterms:created xsi:type="dcterms:W3CDTF">2015-06-18T09:54:57Z</dcterms:created>
  <dcterms:modified xsi:type="dcterms:W3CDTF">2020-04-06T04:03:13Z</dcterms:modified>
</cp:coreProperties>
</file>