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362" r:id="rId3"/>
    <p:sldId id="490" r:id="rId4"/>
    <p:sldId id="478" r:id="rId5"/>
    <p:sldId id="489" r:id="rId6"/>
    <p:sldId id="40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6C45"/>
    <a:srgbClr val="267034"/>
    <a:srgbClr val="8FDF73"/>
    <a:srgbClr val="CFDDB9"/>
    <a:srgbClr val="FFFFFF"/>
    <a:srgbClr val="EAE5CA"/>
    <a:srgbClr val="82E880"/>
    <a:srgbClr val="D3DFBF"/>
    <a:srgbClr val="F0F4FA"/>
    <a:srgbClr val="D8E2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864" autoAdjust="0"/>
    <p:restoredTop sz="94660"/>
  </p:normalViewPr>
  <p:slideViewPr>
    <p:cSldViewPr>
      <p:cViewPr>
        <p:scale>
          <a:sx n="70" d="100"/>
          <a:sy n="70" d="100"/>
        </p:scale>
        <p:origin x="-1248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703E8-1498-4CFE-B1D5-A78ACE61EC2B}" type="datetimeFigureOut">
              <a:rPr lang="ru-RU" smtClean="0"/>
              <a:pPr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7E8E5-2E9B-4F3A-B7BD-ABB0AB5A4D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8932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0" y="1484784"/>
            <a:ext cx="91440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1278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824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B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270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540196"/>
            <a:ext cx="2857500" cy="4762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692741"/>
            <a:ext cx="9144000" cy="1656184"/>
          </a:xfrm>
          <a:prstGeom prst="rect">
            <a:avLst/>
          </a:prstGeom>
          <a:solidFill>
            <a:srgbClr val="267034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932818" y="6401076"/>
            <a:ext cx="22111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Метапредмет – Знание</a:t>
            </a:r>
            <a:endParaRPr lang="ru-RU" sz="1600" dirty="0"/>
          </a:p>
        </p:txBody>
      </p:sp>
      <p:sp>
        <p:nvSpPr>
          <p:cNvPr id="16" name="TextBox 14"/>
          <p:cNvSpPr txBox="1"/>
          <p:nvPr/>
        </p:nvSpPr>
        <p:spPr>
          <a:xfrm>
            <a:off x="165736" y="792000"/>
            <a:ext cx="8978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066C45"/>
                </a:solidFill>
                <a:latin typeface="Arial Black" pitchFamily="34" charset="0"/>
              </a:rPr>
              <a:t>НАХОЖДЕНИЕ ЦЕЛОГО ПО ЕГО ЧАСТИ (ЧАСТЬ 2).</a:t>
            </a:r>
            <a:endParaRPr lang="ru-RU" sz="2400" dirty="0">
              <a:solidFill>
                <a:srgbClr val="066C45"/>
              </a:solidFill>
              <a:latin typeface="Arial Black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20000"/>
            <a:ext cx="91440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43240"/>
            <a:ext cx="9144000" cy="5487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ln>
                  <a:solidFill>
                    <a:srgbClr val="066C45"/>
                  </a:solidFill>
                </a:ln>
                <a:solidFill>
                  <a:schemeClr val="bg1"/>
                </a:solidFill>
                <a:effectLst/>
              </a:rPr>
              <a:t>ДЕЙСТВИЯ С ДРОБЯМИ</a:t>
            </a:r>
            <a:endParaRPr lang="ru-RU" sz="1800" dirty="0">
              <a:ln>
                <a:solidFill>
                  <a:srgbClr val="066C45"/>
                </a:solidFill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954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49244" y="1088688"/>
            <a:ext cx="1378877" cy="5232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дроби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7049517" y="620688"/>
            <a:ext cx="1152128" cy="5232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числа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236989" y="620688"/>
            <a:ext cx="1378877" cy="52322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rgbClr val="C00000"/>
                </a:solidFill>
              </a:rPr>
              <a:t>задачи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00996" y="620688"/>
            <a:ext cx="9000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Продолжим решать                  на нахождение                 по его                   действием деления.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0362" y="764688"/>
            <a:ext cx="1152129" cy="26161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?</a:t>
            </a:r>
            <a:endParaRPr lang="ru-RU" sz="2400" dirty="0">
              <a:solidFill>
                <a:srgbClr val="066C45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Чем занимаемся на уроке?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целеполагание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049516" y="764688"/>
            <a:ext cx="1152129" cy="26161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?</a:t>
            </a:r>
            <a:endParaRPr lang="ru-RU" sz="2400" dirty="0">
              <a:solidFill>
                <a:srgbClr val="066C45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50112" y="1232688"/>
            <a:ext cx="1152129" cy="26161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?</a:t>
            </a:r>
            <a:endParaRPr lang="ru-RU" sz="2400" dirty="0">
              <a:solidFill>
                <a:srgbClr val="066C45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1680" y="2853490"/>
            <a:ext cx="4932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solidFill>
                  <a:srgbClr val="066C45"/>
                </a:solidFill>
              </a:rPr>
              <a:t>«Незнанием никогда не следует хвалиться: незнание есть бессилие»</a:t>
            </a:r>
            <a:br>
              <a:rPr lang="ru-RU" sz="2800" dirty="0" smtClean="0">
                <a:solidFill>
                  <a:srgbClr val="066C45"/>
                </a:solidFill>
              </a:rPr>
            </a:br>
            <a:r>
              <a:rPr lang="ru-RU" sz="2800" dirty="0" smtClean="0">
                <a:solidFill>
                  <a:srgbClr val="066C45"/>
                </a:solidFill>
              </a:rPr>
              <a:t>                                                                       </a:t>
            </a:r>
            <a:r>
              <a:rPr lang="ru-RU" sz="2800" i="1" dirty="0" smtClean="0">
                <a:solidFill>
                  <a:srgbClr val="066C45"/>
                </a:solidFill>
              </a:rPr>
              <a:t>Н.Г. Чернышевский</a:t>
            </a:r>
            <a:endParaRPr lang="ru-RU" sz="2800" i="1" dirty="0">
              <a:solidFill>
                <a:srgbClr val="066C45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2852936"/>
            <a:ext cx="2028825" cy="25717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213770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15" grpId="0" animBg="1"/>
      <p:bldP spid="14" grpId="0" animBg="1"/>
      <p:bldP spid="17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267034"/>
                </a:solidFill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Вспомни </a:t>
            </a:r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правило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Организация и самоорганизация учащихся. Организация обратной связи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1785926"/>
            <a:ext cx="8696800" cy="20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10516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Решение разных задач 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Вхождение в тему урока и создание условий для осознанного восприятия нового материала.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16" name="TextBox 15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7" name="Овал 16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ЗАДАЧНИК</a:t>
              </a:r>
              <a:endParaRPr lang="ru-RU" sz="2000" b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66C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66C45"/>
                  </a:solidFill>
                </a:rPr>
                <a:t>№ 444</a:t>
              </a:r>
              <a:endParaRPr lang="ru-RU" sz="2000" b="1" dirty="0">
                <a:solidFill>
                  <a:srgbClr val="066C45"/>
                </a:solidFill>
              </a:endParaRPr>
            </a:p>
          </p:txBody>
        </p:sp>
      </p:grpSp>
      <p:sp>
        <p:nvSpPr>
          <p:cNvPr id="22" name="Скругленный прямоугольник 21"/>
          <p:cNvSpPr/>
          <p:nvPr/>
        </p:nvSpPr>
        <p:spPr>
          <a:xfrm>
            <a:off x="7508460" y="2636948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угольник 22"/>
              <p:cNvSpPr/>
              <p:nvPr/>
            </p:nvSpPr>
            <p:spPr>
              <a:xfrm>
                <a:off x="379668" y="2564904"/>
                <a:ext cx="6984776" cy="7920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1) 8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: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2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36 (лет) </a:t>
                </a:r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– </a:t>
                </a:r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возраст отца</a:t>
                </a:r>
                <a:endParaRPr lang="ru-RU" sz="24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68" y="2564904"/>
                <a:ext cx="6984776" cy="7920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Прямоугольник 20"/>
              <p:cNvSpPr/>
              <p:nvPr/>
            </p:nvSpPr>
            <p:spPr>
              <a:xfrm>
                <a:off x="379668" y="3509392"/>
                <a:ext cx="6984776" cy="792088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2) 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36</m:t>
                      </m:r>
                      <m:r>
                        <a:rPr lang="ru-RU" sz="2400" i="1">
                          <a:solidFill>
                            <a:schemeClr val="tx1"/>
                          </a:solidFill>
                          <a:latin typeface="Cambria Math"/>
                          <a:ea typeface="Cambria Math" pitchFamily="18" charset="0"/>
                        </a:rPr>
                        <m:t> : </m:t>
                      </m:r>
                      <m:f>
                        <m:fPr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 pitchFamily="18" charset="0"/>
                            </a:rPr>
                            <m:t>5</m:t>
                          </m:r>
                        </m:den>
                      </m:f>
                      <m:r>
                        <m:rPr>
                          <m:nor/>
                        </m:rPr>
                        <a:rPr lang="ru-RU" sz="240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= </m:t>
                      </m:r>
                      <m:r>
                        <m:rPr>
                          <m:nor/>
                        </m:rPr>
                        <a:rPr lang="ru-RU" sz="24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60</m:t>
                      </m:r>
                      <m:r>
                        <m:rPr>
                          <m:nor/>
                        </m:rPr>
                        <a:rPr lang="ru-RU" sz="2400" dirty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 (лет) – возраст </m:t>
                      </m:r>
                      <m:r>
                        <m:rPr>
                          <m:nor/>
                        </m:rPr>
                        <a:rPr lang="ru-RU" sz="24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m:t>дедушки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668" y="3509392"/>
                <a:ext cx="6984776" cy="7920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285860"/>
            <a:ext cx="9144000" cy="1060704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4143372" y="4929198"/>
            <a:ext cx="43368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дедушке 60 лет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103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Разные задачи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Проверка полученных результатов. Коррекция.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43102" y="612000"/>
            <a:ext cx="8992898" cy="540000"/>
            <a:chOff x="146104" y="578919"/>
            <a:chExt cx="8992898" cy="540000"/>
          </a:xfrm>
        </p:grpSpPr>
        <p:sp>
          <p:nvSpPr>
            <p:cNvPr id="33" name="TextBox 32"/>
            <p:cNvSpPr txBox="1"/>
            <p:nvPr/>
          </p:nvSpPr>
          <p:spPr>
            <a:xfrm>
              <a:off x="178553" y="614919"/>
              <a:ext cx="8960449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Cambria Math" pitchFamily="18" charset="0"/>
                  <a:ea typeface="Cambria Math" pitchFamily="18" charset="0"/>
                </a:rPr>
                <a:t>                                             </a:t>
              </a:r>
              <a:endParaRPr lang="ru-RU" sz="24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34" name="Овал 33"/>
            <p:cNvSpPr>
              <a:spLocks noChangeAspect="1"/>
            </p:cNvSpPr>
            <p:nvPr/>
          </p:nvSpPr>
          <p:spPr>
            <a:xfrm>
              <a:off x="146104" y="578919"/>
              <a:ext cx="540000" cy="540000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 w="63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47999" y="614919"/>
              <a:ext cx="1407927" cy="432000"/>
            </a:xfrm>
            <a:prstGeom prst="rect">
              <a:avLst/>
            </a:prstGeom>
            <a:solidFill>
              <a:srgbClr val="066C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000" b="1" dirty="0" smtClean="0"/>
                <a:t>УЧЕБНИК</a:t>
              </a:r>
              <a:endParaRPr lang="ru-RU" sz="2000" b="1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083002" y="614919"/>
              <a:ext cx="1080341" cy="43204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26703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rgbClr val="066C45"/>
                  </a:solidFill>
                </a:rPr>
                <a:t>№ 654</a:t>
              </a:r>
              <a:endParaRPr lang="ru-RU" sz="2000" b="1" dirty="0">
                <a:solidFill>
                  <a:srgbClr val="066C45"/>
                </a:solidFill>
              </a:endParaRPr>
            </a:p>
          </p:txBody>
        </p:sp>
      </p:grpSp>
      <p:sp>
        <p:nvSpPr>
          <p:cNvPr id="37" name="Скругленный прямоугольник 36"/>
          <p:cNvSpPr/>
          <p:nvPr/>
        </p:nvSpPr>
        <p:spPr>
          <a:xfrm>
            <a:off x="7444261" y="2462542"/>
            <a:ext cx="1604600" cy="324000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66C45"/>
                </a:solidFill>
              </a:rPr>
              <a:t>решение</a:t>
            </a:r>
            <a:endParaRPr lang="ru-RU" sz="2400" dirty="0">
              <a:solidFill>
                <a:srgbClr val="066C45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Прямоугольник 37"/>
              <p:cNvSpPr/>
              <p:nvPr/>
            </p:nvSpPr>
            <p:spPr>
              <a:xfrm>
                <a:off x="325963" y="2891765"/>
                <a:ext cx="8722898" cy="1224136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1)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− </m:t>
                    </m:r>
                    <m:f>
                      <m:f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4</m:t>
                        </m:r>
                      </m:den>
                    </m:f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=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dirty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(часть) </a:t>
                </a:r>
                <a14:m>
                  <m:oMath xmlns:m="http://schemas.openxmlformats.org/officeDocument/2006/math">
                    <m:r>
                      <a:rPr lang="ru-RU" sz="2400" i="1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  </m:t>
                    </m:r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составляют 4 слова</a:t>
                </a:r>
                <a:endParaRPr lang="ru-RU" sz="24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2) </a:t>
                </a:r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4 </a:t>
                </a:r>
                <a:r>
                  <a:rPr lang="ru-RU" sz="2400" dirty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:</a:t>
                </a:r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24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40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4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8</m:t>
                    </m:r>
                    <m:d>
                      <m:dPr>
                        <m:ctrlP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dPr>
                      <m:e>
                        <m:r>
                          <a:rPr lang="ru-R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itchFamily="18" charset="0"/>
                          </a:rPr>
                          <m:t>слов</m:t>
                        </m:r>
                      </m:e>
                    </m:d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−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надо было выучить</m:t>
                    </m:r>
                    <m:r>
                      <a:rPr lang="ru-RU" sz="2400" b="0" i="1" smtClean="0">
                        <a:solidFill>
                          <a:schemeClr val="tx1"/>
                        </a:solidFill>
                        <a:latin typeface="Cambria Math"/>
                        <a:ea typeface="Cambria Math" pitchFamily="18" charset="0"/>
                      </a:rPr>
                      <m:t>.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63" y="2891765"/>
                <a:ext cx="8722898" cy="1224136"/>
              </a:xfrm>
              <a:prstGeom prst="rect">
                <a:avLst/>
              </a:prstGeom>
              <a:blipFill rotWithShape="1">
                <a:blip r:embed="rId3"/>
                <a:stretch>
                  <a:fillRect l="-1047"/>
                </a:stretch>
              </a:blipFill>
              <a:ln w="635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95097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642910" y="4857760"/>
            <a:ext cx="66582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Ответ: 48 слов надо было выучить Оле.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39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Блок-схема: документ 13"/>
          <p:cNvSpPr/>
          <p:nvPr/>
        </p:nvSpPr>
        <p:spPr>
          <a:xfrm>
            <a:off x="181875" y="836712"/>
            <a:ext cx="8784976" cy="2088232"/>
          </a:xfrm>
          <a:prstGeom prst="flowChartDocumen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  <a:effectLst>
            <a:outerShdw blurRad="88900" dist="762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0" y="6408000"/>
            <a:ext cx="9144000" cy="331416"/>
            <a:chOff x="0" y="3645024"/>
            <a:chExt cx="9144000" cy="33141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3645024"/>
              <a:ext cx="9144000" cy="324000"/>
            </a:xfrm>
            <a:prstGeom prst="rect">
              <a:avLst/>
            </a:prstGeom>
            <a:solidFill>
              <a:schemeClr val="bg2">
                <a:lumMod val="50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0" y="3976440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>
                  <a:alpha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0" y="72000"/>
            <a:ext cx="9144000" cy="468000"/>
            <a:chOff x="0" y="3645024"/>
            <a:chExt cx="9144000" cy="46800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645024"/>
              <a:ext cx="9144000" cy="468000"/>
            </a:xfrm>
            <a:prstGeom prst="rect">
              <a:avLst/>
            </a:prstGeom>
            <a:solidFill>
              <a:srgbClr val="066C45">
                <a:alpha val="9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0" y="4113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0" y="3645024"/>
              <a:ext cx="9144000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36000"/>
            <a:ext cx="9144000" cy="614040"/>
          </a:xfrm>
        </p:spPr>
        <p:txBody>
          <a:bodyPr>
            <a:normAutofit/>
          </a:bodyPr>
          <a:lstStyle/>
          <a:p>
            <a:r>
              <a:rPr lang="ru-RU" sz="2400" b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Итоги занятия</a:t>
            </a:r>
            <a:endParaRPr lang="ru-RU" b="0" dirty="0">
              <a:ln>
                <a:solidFill>
                  <a:schemeClr val="bg1"/>
                </a:solidFill>
              </a:ln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107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/>
              <a:t>Подведение итогов, рефлексия,  домашнее задание.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81875" y="5435325"/>
            <a:ext cx="8784976" cy="830997"/>
            <a:chOff x="179512" y="4406340"/>
            <a:chExt cx="8784976" cy="830997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179512" y="4406340"/>
              <a:ext cx="8784976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A19C"/>
              </a:solidFill>
            </a:ln>
          </p:spPr>
          <p:txBody>
            <a:bodyPr wrap="square">
              <a:spAutoFit/>
            </a:bodyPr>
            <a:lstStyle/>
            <a:p>
              <a:r>
                <a:rPr lang="ru-RU" sz="2400" b="1" dirty="0">
                  <a:solidFill>
                    <a:srgbClr val="066C45"/>
                  </a:solidFill>
                </a:rPr>
                <a:t>Домашнее </a:t>
              </a:r>
              <a:r>
                <a:rPr lang="ru-RU" sz="2400" b="1" dirty="0" smtClean="0">
                  <a:solidFill>
                    <a:srgbClr val="066C45"/>
                  </a:solidFill>
                </a:rPr>
                <a:t>задание</a:t>
              </a:r>
              <a:r>
                <a:rPr lang="ru-RU" sz="2400" dirty="0"/>
                <a:t/>
              </a:r>
              <a:br>
                <a:rPr lang="ru-RU" sz="2400" dirty="0"/>
              </a:br>
              <a:r>
                <a:rPr lang="ru-RU" sz="2400" dirty="0" smtClean="0"/>
                <a:t>       У:  стр. 177, задача 3 – читать; </a:t>
              </a:r>
              <a:r>
                <a:rPr lang="ru-RU" sz="2400" dirty="0"/>
                <a:t> </a:t>
              </a:r>
              <a:r>
                <a:rPr lang="ru-RU" sz="2400" dirty="0" smtClean="0"/>
                <a:t>№ , 650, 651(а)</a:t>
              </a:r>
              <a:endParaRPr lang="ru-RU" sz="2400" dirty="0"/>
            </a:p>
          </p:txBody>
        </p:sp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23528" y="4886247"/>
              <a:ext cx="304923" cy="304923"/>
            </a:xfrm>
            <a:prstGeom prst="rect">
              <a:avLst/>
            </a:prstGeom>
          </p:spPr>
        </p:pic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1086" y="4797152"/>
            <a:ext cx="2190750" cy="95250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195647" y="836712"/>
            <a:ext cx="85961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Чтобы найти целую величину по ее части , выраженной дробью, нужно </a:t>
            </a:r>
            <a:r>
              <a:rPr lang="ru-RU" sz="3200" dirty="0" smtClean="0"/>
              <a:t>……………….. </a:t>
            </a:r>
            <a:r>
              <a:rPr lang="ru-RU" sz="3200" dirty="0"/>
              <a:t>на эту дробь число, ей соответствующее.</a:t>
            </a:r>
            <a:endParaRPr lang="ru-RU" sz="3200" dirty="0">
              <a:effectLst>
                <a:glow rad="101600">
                  <a:srgbClr val="FFFFFF"/>
                </a:glo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4654" y="3227492"/>
            <a:ext cx="859618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Где могут пригодиться </a:t>
            </a:r>
            <a:r>
              <a:rPr lang="ru-RU" sz="3200" dirty="0"/>
              <a:t>нам в </a:t>
            </a:r>
            <a:r>
              <a:rPr lang="ru-RU" sz="3200" dirty="0" smtClean="0"/>
              <a:t>жизни умения </a:t>
            </a:r>
            <a:r>
              <a:rPr lang="ru-RU" sz="3200" dirty="0"/>
              <a:t>решать задачи на нахождение части от целого и целого по его </a:t>
            </a:r>
            <a:r>
              <a:rPr lang="ru-RU" sz="3200" dirty="0" smtClean="0"/>
              <a:t>части</a:t>
            </a:r>
            <a:endParaRPr lang="ru-RU" sz="3200" dirty="0">
              <a:effectLst>
                <a:glow rad="101600">
                  <a:srgbClr val="FFFFFF"/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278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7978</TotalTime>
  <Words>154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ДЕЙСТВИЯ С ДРОБЯМИ</vt:lpstr>
      <vt:lpstr>Чем занимаемся на уроке?</vt:lpstr>
      <vt:lpstr>Вспомни правило</vt:lpstr>
      <vt:lpstr>Решение разных задач </vt:lpstr>
      <vt:lpstr>Разные задачи</vt:lpstr>
      <vt:lpstr>Итоги занятия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Мой</cp:lastModifiedBy>
  <cp:revision>1076</cp:revision>
  <dcterms:created xsi:type="dcterms:W3CDTF">2015-06-18T09:54:57Z</dcterms:created>
  <dcterms:modified xsi:type="dcterms:W3CDTF">2020-04-06T04:03:13Z</dcterms:modified>
</cp:coreProperties>
</file>