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362" r:id="rId3"/>
    <p:sldId id="491" r:id="rId4"/>
    <p:sldId id="478" r:id="rId5"/>
    <p:sldId id="496" r:id="rId6"/>
    <p:sldId id="493" r:id="rId7"/>
    <p:sldId id="489" r:id="rId8"/>
    <p:sldId id="40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C45"/>
    <a:srgbClr val="8FDF73"/>
    <a:srgbClr val="CFDDB9"/>
    <a:srgbClr val="FFFFFF"/>
    <a:srgbClr val="267034"/>
    <a:srgbClr val="EAE5CA"/>
    <a:srgbClr val="82E880"/>
    <a:srgbClr val="D3DFBF"/>
    <a:srgbClr val="F0F4FA"/>
    <a:srgbClr val="D8E2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703E8-1498-4CFE-B1D5-A78ACE61EC2B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7E8E5-2E9B-4F3A-B7BD-ABB0AB5A4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93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1540196"/>
            <a:ext cx="2857500" cy="4762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692741"/>
            <a:ext cx="9144000" cy="1656184"/>
          </a:xfrm>
          <a:prstGeom prst="rect">
            <a:avLst/>
          </a:prstGeom>
          <a:solidFill>
            <a:srgbClr val="26703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32818" y="6401076"/>
            <a:ext cx="2211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Знание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66C45"/>
                </a:solidFill>
                <a:latin typeface="Arial Black" pitchFamily="34" charset="0"/>
              </a:rPr>
              <a:t>НАХОЖДЕНИЕ ЦЕЛОГО ПО ЕГО ЧАСТИ.</a:t>
            </a:r>
            <a:endParaRPr lang="ru-RU" sz="2400" dirty="0">
              <a:solidFill>
                <a:srgbClr val="066C45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066C45"/>
                  </a:solidFill>
                </a:ln>
                <a:solidFill>
                  <a:schemeClr val="bg1"/>
                </a:solidFill>
                <a:effectLst/>
              </a:rPr>
              <a:t>ДЕЙСТВИЯ С ДРОБЯМИ</a:t>
            </a:r>
            <a:endParaRPr lang="ru-RU" sz="1800" dirty="0">
              <a:ln>
                <a:solidFill>
                  <a:srgbClr val="066C45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Чем занимаемся на уроке?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752" y="3140968"/>
            <a:ext cx="90004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</a:rPr>
              <a:t>«Считай несчастным тот день или тот час, в который ты не усвоил ничего нового и ничего не прибавил к своему образованию»</a:t>
            </a:r>
          </a:p>
          <a:p>
            <a:pPr algn="just"/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                                             </a:t>
            </a:r>
            <a:r>
              <a:rPr lang="ru-RU" sz="2800" i="1" dirty="0" smtClean="0">
                <a:solidFill>
                  <a:srgbClr val="C00000"/>
                </a:solidFill>
              </a:rPr>
              <a:t>Я.А. Каменский</a:t>
            </a:r>
          </a:p>
          <a:p>
            <a:pPr algn="just"/>
            <a:r>
              <a:rPr lang="ru-RU" sz="2800" dirty="0" smtClean="0"/>
              <a:t>Эти слова будут девизом урока. И этот день не будет несчастливым, потому что мы опять будем узнавать </a:t>
            </a:r>
          </a:p>
          <a:p>
            <a:pPr algn="just"/>
            <a:r>
              <a:rPr lang="ru-RU" sz="2800" dirty="0" smtClean="0"/>
              <a:t>что-то новое.</a:t>
            </a:r>
            <a:endParaRPr lang="ru-RU" sz="28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E1F0D9"/>
              </a:clrFrom>
              <a:clrTo>
                <a:srgbClr val="E1F0D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" y="576000"/>
            <a:ext cx="4286250" cy="16478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36000" y="576000"/>
            <a:ext cx="4524375" cy="24860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816088"/>
            <a:ext cx="7048500" cy="18002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Нахождение целого по его части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24" y="630351"/>
            <a:ext cx="361950" cy="371475"/>
          </a:xfrm>
          <a:prstGeom prst="rect">
            <a:avLst/>
          </a:prstGeom>
          <a:effectLst>
            <a:outerShdw blurRad="88900" dist="1270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765378"/>
            <a:ext cx="6336000" cy="12672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1547664" y="2664000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участвовали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0" y="2664000"/>
            <a:ext cx="1768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 не участвовали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919269" y="2952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14</a:t>
            </a:r>
            <a:endParaRPr lang="ru-R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046198" y="3312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14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034176" y="3312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28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096000" y="3384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42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993569" y="3672000"/>
            <a:ext cx="707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всего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71079" y="4189301"/>
            <a:ext cx="3244433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Показать 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24" y="4549341"/>
            <a:ext cx="6667500" cy="16002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9160" y="2492896"/>
            <a:ext cx="2381250" cy="37528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293" y="0"/>
            <a:ext cx="7313414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07664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Решение разных задач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ЗАДАЧНИК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26703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441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7308304" y="2358044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угольник 22"/>
              <p:cNvSpPr/>
              <p:nvPr/>
            </p:nvSpPr>
            <p:spPr>
              <a:xfrm>
                <a:off x="179512" y="2286000"/>
                <a:ext cx="6984776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90 :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150 (</a:t>
                </a:r>
                <a:r>
                  <a:rPr lang="ru-RU" sz="2400" dirty="0" err="1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стр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) – всего страниц в книге</a:t>
                </a:r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286000"/>
                <a:ext cx="6984776" cy="7920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35667"/>
            <a:ext cx="9144000" cy="93268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Прямоугольник 20"/>
              <p:cNvSpPr/>
              <p:nvPr/>
            </p:nvSpPr>
            <p:spPr>
              <a:xfrm>
                <a:off x="179512" y="3230488"/>
                <a:ext cx="6984776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2) 150 − 90 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60 (</a:t>
                </a:r>
                <a:r>
                  <a:rPr lang="ru-RU" sz="2400" dirty="0" err="1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стр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) – осталось прочитать</a:t>
                </a:r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30488"/>
                <a:ext cx="6984776" cy="792088"/>
              </a:xfrm>
              <a:prstGeom prst="rect">
                <a:avLst/>
              </a:prstGeom>
              <a:blipFill rotWithShape="1">
                <a:blip r:embed="rId5"/>
                <a:stretch>
                  <a:fillRect l="-174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3110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>
                <a:ln>
                  <a:noFill/>
                </a:ln>
                <a:solidFill>
                  <a:schemeClr val="bg1"/>
                </a:solidFill>
                <a:effectLst/>
              </a:rPr>
              <a:t>Решение разных задач 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ЗАДАЧНИК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26703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441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7308304" y="2358044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угольник 22"/>
              <p:cNvSpPr/>
              <p:nvPr/>
            </p:nvSpPr>
            <p:spPr>
              <a:xfrm>
                <a:off x="179512" y="2286000"/>
                <a:ext cx="6984776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18 :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24 (м</a:t>
                </a:r>
                <a:r>
                  <a:rPr lang="ru-RU" sz="2400" baseline="300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) – площадь комнаты</a:t>
                </a:r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286000"/>
                <a:ext cx="6984776" cy="7920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Прямоугольник 20"/>
              <p:cNvSpPr/>
              <p:nvPr/>
            </p:nvSpPr>
            <p:spPr>
              <a:xfrm>
                <a:off x="179512" y="3230488"/>
                <a:ext cx="6984776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2) 24 −18 </m:t>
                    </m:r>
                  </m:oMath>
                </a14:m>
                <a:r>
                  <a:rPr lang="ru-RU" sz="2400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6 </a:t>
                </a:r>
                <a:r>
                  <a:rPr lang="ru-RU" sz="2400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(м</a:t>
                </a:r>
                <a:r>
                  <a:rPr lang="ru-RU" sz="2400" baseline="30000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ru-RU" sz="2400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) –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площадь, не закрытая ковром</a:t>
                </a:r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30488"/>
                <a:ext cx="6984776" cy="792088"/>
              </a:xfrm>
              <a:prstGeom prst="rect">
                <a:avLst/>
              </a:prstGeom>
              <a:blipFill rotWithShape="1">
                <a:blip r:embed="rId4"/>
                <a:stretch>
                  <a:fillRect l="-1308" t="-8397" b="-18321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68760"/>
            <a:ext cx="9144000" cy="89611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477585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Нахождение целого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ЗАДАЧНИК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26703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442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7431400" y="2471392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угольник 22"/>
              <p:cNvSpPr/>
              <p:nvPr/>
            </p:nvSpPr>
            <p:spPr>
              <a:xfrm>
                <a:off x="313102" y="3110741"/>
                <a:ext cx="8722898" cy="122413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1 −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4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=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 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такую часть книги осталось прочитать</a:t>
                </a:r>
              </a:p>
              <a:p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2) 35 </a:t>
                </a:r>
                <a:r>
                  <a:rPr lang="ru-RU" sz="2400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: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140 −всего страниц в книге.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02" y="3110741"/>
                <a:ext cx="8722898" cy="1224136"/>
              </a:xfrm>
              <a:prstGeom prst="rect">
                <a:avLst/>
              </a:prstGeom>
              <a:blipFill rotWithShape="1">
                <a:blip r:embed="rId3"/>
                <a:stretch>
                  <a:fillRect l="-1047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40768"/>
            <a:ext cx="9144000" cy="99669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51481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>
                <a:ln>
                  <a:noFill/>
                </a:ln>
                <a:solidFill>
                  <a:schemeClr val="bg1"/>
                </a:solidFill>
                <a:effectLst/>
              </a:rPr>
              <a:t>Нахождение целого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33" name="TextBox 32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4" name="Овал 33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ЗАДАЧНИК</a:t>
              </a:r>
              <a:endParaRPr lang="ru-RU" sz="2000" b="1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26703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442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Скругленный прямоугольник 36"/>
          <p:cNvSpPr/>
          <p:nvPr/>
        </p:nvSpPr>
        <p:spPr>
          <a:xfrm>
            <a:off x="7431400" y="2279697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Прямоугольник 37"/>
              <p:cNvSpPr/>
              <p:nvPr/>
            </p:nvSpPr>
            <p:spPr>
              <a:xfrm>
                <a:off x="313102" y="2708920"/>
                <a:ext cx="8722898" cy="122413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1 −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=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(часть)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 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выучила за первый день</a:t>
                </a:r>
              </a:p>
              <a:p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2) 20 </a:t>
                </a:r>
                <a:r>
                  <a:rPr lang="ru-RU" sz="2400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: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5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0</m:t>
                    </m:r>
                    <m:d>
                      <m:d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слов</m:t>
                        </m:r>
                      </m:e>
                    </m:d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−всего слов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выучила.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02" y="2708920"/>
                <a:ext cx="8722898" cy="1224136"/>
              </a:xfrm>
              <a:prstGeom prst="rect">
                <a:avLst/>
              </a:prstGeom>
              <a:blipFill rotWithShape="1">
                <a:blip r:embed="rId3"/>
                <a:stretch>
                  <a:fillRect l="-1047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44505"/>
            <a:ext cx="9144000" cy="9235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148939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ятиугольник 12"/>
          <p:cNvSpPr/>
          <p:nvPr/>
        </p:nvSpPr>
        <p:spPr>
          <a:xfrm>
            <a:off x="179266" y="728700"/>
            <a:ext cx="8706966" cy="2268252"/>
          </a:xfrm>
          <a:prstGeom prst="homePlate">
            <a:avLst/>
          </a:prstGeom>
          <a:gradFill>
            <a:gsLst>
              <a:gs pos="0">
                <a:schemeClr val="bg1"/>
              </a:gs>
              <a:gs pos="50000">
                <a:srgbClr val="CFDDB9"/>
              </a:gs>
              <a:gs pos="100000">
                <a:srgbClr val="8FDF73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Итоги занятия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25891" y="4500570"/>
            <a:ext cx="8818109" cy="1719585"/>
            <a:chOff x="323528" y="3471585"/>
            <a:chExt cx="8818109" cy="1719585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356661" y="3471585"/>
              <a:ext cx="8784976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066C45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066C45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У:  стр. 176 - 177, задача 2 – читать</a:t>
              </a:r>
              <a:r>
                <a:rPr lang="ru-RU" sz="2400" dirty="0" smtClean="0"/>
                <a:t>; Правило выучить наизусть </a:t>
              </a:r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1700808"/>
            <a:ext cx="2190750" cy="95250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195647" y="836712"/>
            <a:ext cx="85961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effectLst>
                  <a:glow rad="101600">
                    <a:srgbClr val="FFFFFF"/>
                  </a:glow>
                </a:effectLst>
              </a:rPr>
              <a:t>-Какие типы задач мы научились </a:t>
            </a:r>
            <a:r>
              <a:rPr lang="ru-RU" sz="3200" dirty="0" smtClean="0">
                <a:effectLst>
                  <a:glow rad="101600">
                    <a:srgbClr val="FFFFFF"/>
                  </a:glow>
                </a:effectLst>
              </a:rPr>
              <a:t>решать?</a:t>
            </a:r>
            <a:endParaRPr lang="ru-RU" sz="3200" dirty="0">
              <a:effectLst>
                <a:glow rad="101600">
                  <a:srgbClr val="FFFFFF"/>
                </a:glow>
              </a:effectLst>
            </a:endParaRPr>
          </a:p>
          <a:p>
            <a:r>
              <a:rPr lang="ru-RU" sz="3200" dirty="0">
                <a:effectLst>
                  <a:glow rad="101600">
                    <a:srgbClr val="FFFFFF"/>
                  </a:glow>
                </a:effectLst>
              </a:rPr>
              <a:t>-Как найти дробь от числа?</a:t>
            </a:r>
          </a:p>
          <a:p>
            <a:r>
              <a:rPr lang="ru-RU" sz="3200" dirty="0">
                <a:effectLst>
                  <a:glow rad="101600">
                    <a:srgbClr val="FFFFFF"/>
                  </a:glow>
                </a:effectLst>
              </a:rPr>
              <a:t>-Как найти число по его дроби?</a:t>
            </a:r>
          </a:p>
        </p:txBody>
      </p:sp>
    </p:spTree>
    <p:extLst>
      <p:ext uri="{BB962C8B-B14F-4D97-AF65-F5344CB8AC3E}">
        <p14:creationId xmlns:p14="http://schemas.microsoft.com/office/powerpoint/2010/main" xmlns="" val="133627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7840</TotalTime>
  <Words>163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ДЕЙСТВИЯ С ДРОБЯМИ</vt:lpstr>
      <vt:lpstr>Чем занимаемся на уроке?</vt:lpstr>
      <vt:lpstr>Нахождение целого по его части</vt:lpstr>
      <vt:lpstr>Решение разных задач </vt:lpstr>
      <vt:lpstr>Решение разных задач  </vt:lpstr>
      <vt:lpstr>Нахождение целого</vt:lpstr>
      <vt:lpstr>Нахождение целого</vt:lpstr>
      <vt:lpstr>Итоги занятия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1058</cp:revision>
  <dcterms:created xsi:type="dcterms:W3CDTF">2015-06-18T09:54:57Z</dcterms:created>
  <dcterms:modified xsi:type="dcterms:W3CDTF">2020-04-01T21:01:15Z</dcterms:modified>
</cp:coreProperties>
</file>