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sldIdLst>
    <p:sldId id="256" r:id="rId2"/>
    <p:sldId id="344" r:id="rId3"/>
    <p:sldId id="347" r:id="rId4"/>
    <p:sldId id="296" r:id="rId5"/>
    <p:sldId id="348" r:id="rId6"/>
    <p:sldId id="351" r:id="rId7"/>
    <p:sldId id="376" r:id="rId8"/>
    <p:sldId id="352" r:id="rId9"/>
    <p:sldId id="288" r:id="rId10"/>
    <p:sldId id="353" r:id="rId11"/>
    <p:sldId id="277" r:id="rId12"/>
    <p:sldId id="361" r:id="rId13"/>
    <p:sldId id="289" r:id="rId14"/>
    <p:sldId id="290" r:id="rId15"/>
    <p:sldId id="379" r:id="rId16"/>
    <p:sldId id="367" r:id="rId17"/>
    <p:sldId id="373" r:id="rId18"/>
    <p:sldId id="371" r:id="rId19"/>
    <p:sldId id="346" r:id="rId20"/>
    <p:sldId id="32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DA4F9-0918-4510-B643-B1BBFDCF83C7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00CE-3CA0-45E3-9F7E-FA7EEBD55C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5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F00CE-3CA0-45E3-9F7E-FA7EEBD55C4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19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81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98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01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18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04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10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8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96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4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7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53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 idx="4294967295"/>
          </p:nvPr>
        </p:nvSpPr>
        <p:spPr>
          <a:xfrm>
            <a:off x="0" y="571500"/>
            <a:ext cx="4957763" cy="1357313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Символизм поэмы А.Блока «Двенадцать»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4294967295"/>
          </p:nvPr>
        </p:nvSpPr>
        <p:spPr>
          <a:xfrm>
            <a:off x="4357688" y="4941168"/>
            <a:ext cx="4786312" cy="1702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Всем телом, всем сердцем, всем сознанием - слушайте Революцию!     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pPr>
              <a:buNone/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А. Блок.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452" y="116632"/>
            <a:ext cx="8229600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Куда и зачем движутся двенадцать героев поэмы?   Что движет ими?   Кто они?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908720"/>
            <a:ext cx="4213128" cy="41434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люди, ощутившие безграничную свободу </a:t>
            </a:r>
            <a:r>
              <a:rPr lang="ru-RU" sz="2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свободу</a:t>
            </a:r>
            <a:r>
              <a:rPr lang="ru-RU" sz="2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ото всего, что связано с прежней жизнью.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Выразители народной стихии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герои поэмы -воплощают в себе и все ее крайности. Их «черную злобу» Блок называет «злобой святой</a:t>
            </a:r>
            <a:r>
              <a:rPr lang="ru-RU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 Хотел того Блок или нет, но он показал людей, идущих «без имени святого», которым «ничего не жаль» и «все дозволено».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Убийство без разбора, грабеж, пьянство – это облик тех, кто </a:t>
            </a:r>
            <a:r>
              <a:rPr lang="ru-R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«ступает державным шагом»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нового хозяина жизни.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3438" y="1214422"/>
            <a:ext cx="4038600" cy="488315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…И идут без имени святого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Все двенадцать- вдаль.</a:t>
            </a:r>
          </a:p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Ко всему готовы,</a:t>
            </a:r>
          </a:p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Ничего не жаль..</a:t>
            </a:r>
          </a:p>
          <a:p>
            <a:pPr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Они идут сквозь огонь войны.</a:t>
            </a:r>
          </a:p>
          <a:p>
            <a:pPr algn="just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«Кругом- огни, огни, огни…». </a:t>
            </a:r>
          </a:p>
          <a:p>
            <a:pPr algn="just">
              <a:buNone/>
            </a:pPr>
            <a:endParaRPr lang="ru-RU" sz="2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sz="2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Их путь лежит через войну.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8" name="Picture 2" descr="D:\ВАЛЕНТИНА\ЛИТЕРАТУРА\Литература 20 века+\Серебряный век+\Блок+\ДВЕНАДЦАТЬ\Блок 12\Блок 2 гл\x_8b3f710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054104" y="785794"/>
            <a:ext cx="1089896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71604" y="274638"/>
            <a:ext cx="4357718" cy="72547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Неприятие   насилия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071538" y="1219200"/>
            <a:ext cx="4071966" cy="4937760"/>
          </a:xfrm>
        </p:spPr>
        <p:txBody>
          <a:bodyPr/>
          <a:lstStyle/>
          <a:p>
            <a:pPr algn="ctr">
              <a:buNone/>
              <a:defRPr/>
            </a:pPr>
            <a:r>
              <a:rPr lang="ru-RU" i="1" dirty="0" smtClean="0"/>
              <a:t> 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Чёрная злоба, святая злоба…</a:t>
            </a:r>
          </a:p>
          <a:p>
            <a:pPr algn="ctr">
              <a:buNone/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Кипит в груди … </a:t>
            </a:r>
          </a:p>
          <a:p>
            <a:pPr algn="ctr">
              <a:buNone/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Товарищ! Гляди в оба!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357158" y="3879228"/>
            <a:ext cx="41434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	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Любовная интрига играет ключевую роль в раскрытии темы 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напрасной крови в период исторических возмездий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темы неприятия насилия.</a:t>
            </a:r>
            <a:endParaRPr lang="ru-RU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2844" y="214290"/>
            <a:ext cx="8443914" cy="6224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496" y="764705"/>
            <a:ext cx="4607942" cy="609329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		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Нелепое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убийство Катьки Петрухой отражает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неуправляемость поступков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красногвардейцев, разрушительную силу революции, которая требовала изживания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 Я» </a:t>
            </a:r>
            <a:r>
              <a:rPr lang="ru-RU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(личное горе Петрухи) во имя </a:t>
            </a:r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«МЫ» </a:t>
            </a:r>
            <a:r>
              <a:rPr lang="ru-RU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(подчинение Петрухи товарищам).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Именно здесь наиболее ярко проявляется «свобода без креста», нарушающая библейскую заповедь « не убий». 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Пальнуть» готовы красноармейцы не только в Катьку, но и « в Святую Русь». </a:t>
            </a:r>
            <a:endParaRPr lang="ru-RU" sz="3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В разыгравшейся уличной драме вновь повелительно звучит слово Истории: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“Революционный держите шаг! Неугомонный не дремлет враг!”</a:t>
            </a:r>
          </a:p>
          <a:p>
            <a:pPr algn="just">
              <a:lnSpc>
                <a:spcPct val="80000"/>
              </a:lnSpc>
              <a:buNone/>
            </a:pPr>
            <a:endParaRPr lang="ru-RU" sz="3600" dirty="0"/>
          </a:p>
        </p:txBody>
      </p:sp>
      <p:pic>
        <p:nvPicPr>
          <p:cNvPr id="2050" name="Picture 2" descr="C:\Users\admin\Desktop\grf0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3595961"/>
            <a:ext cx="4357686" cy="3262039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 rot="10800000" flipV="1">
            <a:off x="285720" y="214290"/>
            <a:ext cx="4357718" cy="500066"/>
          </a:xfrm>
          <a:prstGeom prst="rect">
            <a:avLst/>
          </a:prstGeom>
        </p:spPr>
        <p:txBody>
          <a:bodyPr vert="horz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Убийство Катьки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643306" y="116632"/>
            <a:ext cx="2928958" cy="43204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                     </a:t>
            </a: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Петруха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214290"/>
            <a:ext cx="3286148" cy="1857388"/>
          </a:xfrm>
        </p:spPr>
        <p:txBody>
          <a:bodyPr>
            <a:normAutofit fontScale="47500" lnSpcReduction="20000"/>
          </a:bodyPr>
          <a:lstStyle/>
          <a:p>
            <a:pPr>
              <a:buNone/>
              <a:defRPr/>
            </a:pPr>
            <a:r>
              <a:rPr lang="ru-RU" b="1" i="1" dirty="0" smtClean="0"/>
              <a:t> 	</a:t>
            </a:r>
            <a:r>
              <a:rPr lang="ru-RU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Загубил я, бестолковый,                 Загубил я сгоряча... ах!</a:t>
            </a:r>
            <a:r>
              <a:rPr lang="ru-RU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33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endParaRPr lang="ru-RU" sz="33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endParaRPr lang="ru-RU" sz="33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ru-RU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Упокой, господи, </a:t>
            </a:r>
          </a:p>
          <a:p>
            <a:pPr>
              <a:buNone/>
              <a:defRPr/>
            </a:pPr>
            <a:r>
              <a:rPr lang="ru-RU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душу рабы    </a:t>
            </a:r>
          </a:p>
          <a:p>
            <a:pPr>
              <a:buNone/>
              <a:defRPr/>
            </a:pPr>
            <a:r>
              <a:rPr lang="ru-RU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3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твоея...Скучно</a:t>
            </a:r>
            <a:r>
              <a:rPr lang="ru-RU" sz="3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1225689"/>
            <a:ext cx="33575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Пристыженный Петруха перестает выворачивать душу, пробует взять себя в руки, </a:t>
            </a: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«он опять повеселел».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 веселье его — горькое, надсадное, — не веселье, а все та же показная, залихватская, крикливая удаль, за которой прячутся и тяжелая тоска, и неутихающие угрызения совести.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Тут-то он и начинает «пугать», грозится кровью залить память о «зазнобушке», всуе поминает господа Бога: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Эх, эх! Позабавиться не грех! Запирайте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етажи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Нынче будут грабежи! Отмыкайте погреба — Гуляет нынче голытьба!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7258072" cy="72547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Verdana" pitchFamily="34" charset="0"/>
              </a:rPr>
              <a:t>                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Старый мир</a:t>
            </a:r>
            <a:endParaRPr lang="ru-RU" sz="2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5"/>
          <p:cNvSpPr>
            <a:spLocks noGrp="1" noRot="1" noChangeArrowheads="1"/>
          </p:cNvSpPr>
          <p:nvPr>
            <p:ph idx="1"/>
          </p:nvPr>
        </p:nvSpPr>
        <p:spPr>
          <a:xfrm>
            <a:off x="4500563" y="1214422"/>
            <a:ext cx="4402137" cy="5643578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Старушка убивается – 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плачет, 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Никак не поймет…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что такой плакат,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Такой огромный лоскут?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бы вышло 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портянок для ребят,                                                                  </a:t>
            </a:r>
          </a:p>
          <a:p>
            <a:pPr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всякий - раздет, разут. 	</a:t>
            </a:r>
          </a:p>
          <a:p>
            <a:pPr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	</a:t>
            </a:r>
          </a:p>
          <a:p>
            <a:pPr>
              <a:buNone/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видим напуганную революцией старушку-обывательницу «Ох, большевики загонят в гроб», буржуя на перекрестке, которого подталкивает к гибели революционный ветер; писателя-витию, предрекающего гибель России; «долгополого товарища попа», «барыню в каракуле». </a:t>
            </a:r>
          </a:p>
          <a:p>
            <a:pPr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Над головой этого мира –«Черное, черное небо».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Старый мир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6754" y="764704"/>
            <a:ext cx="7815686" cy="49377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	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Ветер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волей автора, как бы </a:t>
            </a:r>
            <a:r>
              <a:rPr lang="ru-RU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комментирует происходящее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одних сбивает с ног, другим кажется “весёлым”, он “рвёт, мнёт” плакат про “Учредительное собрание”, но, когда появляются красногвардейцы, он радостно “гуляет”. 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 старого мира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поэт символически передаёт как символический образ 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“пса безродного”, который стоит, “поджавши хвост”.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“Мировой пожар”, который должны разжечь красногвардейцы, символизирует вселенский разрушительный пожар, который должен принести революционное переустройство жизни. </a:t>
            </a:r>
          </a:p>
          <a:p>
            <a:pPr algn="just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 Старый мир идет по пятам за революционным</a:t>
            </a:r>
          </a:p>
          <a:p>
            <a:pPr algn="just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дозором   и присутствует до последней главы.</a:t>
            </a:r>
          </a:p>
          <a:p>
            <a:pPr algn="just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Иронически  изображая его обреченность.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4572000" cy="34163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Символика цвета у Блока философская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В поэме два цвета: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черный и белый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этот контраст не столько воспроизводит картину ночного Петербурга, сколько выражает классовый смысл революции, расстановку сил истории и одновременно соотношение добра и зла, света и тьмы.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поэме преобладает чёрный цвет :  Россия погружена в злобное сатанинское - черное.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Белый употребляется только три раза: в начале поэмы и в конце – венец Христа. 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214290"/>
            <a:ext cx="45005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2400" i="1" dirty="0" smtClean="0">
                <a:solidFill>
                  <a:srgbClr val="C00000"/>
                </a:solidFill>
                <a:latin typeface="Arial Black" pitchFamily="34" charset="0"/>
              </a:rPr>
              <a:t>Кто там машет красным   		флагом?</a:t>
            </a:r>
            <a:r>
              <a:rPr lang="ru-RU" sz="2000" dirty="0" smtClean="0">
                <a:solidFill>
                  <a:srgbClr val="FF3300"/>
                </a:solidFill>
                <a:latin typeface="Arial Black" pitchFamily="34" charset="0"/>
              </a:rPr>
              <a:t/>
            </a:r>
            <a:br>
              <a:rPr lang="ru-RU" sz="2000" dirty="0" smtClean="0">
                <a:solidFill>
                  <a:srgbClr val="FF3300"/>
                </a:solidFill>
                <a:latin typeface="Arial Black" pitchFamily="34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915400" cy="1020762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«Кто там машет красным флагом?»</a:t>
            </a:r>
            <a:b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3962400" cy="609600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Кто еще там? Выходи!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 Кто в сугробе — выходи!..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 Эй, откликнись, кто идет?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 Кто там машет красным флагом?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 Кто там ходит беглым шагом?..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 Эй, товарищ, будет худо,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Выходи, стрелять начнем!     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Иисус Христос</a:t>
            </a:r>
            <a:endParaRPr lang="ru-RU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070241" y="1196752"/>
            <a:ext cx="4071934" cy="5013339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 идут державным шагом -                                             Позади - голодный пес,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Впереди - с кровавым флагом,                                             И за вьюгой невидим,                                             И от пули невредим,                    Нежной поступью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надвьюжной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Снежной россыпью жемчужной,                                            В белом венчике из роз –                                            Впереди -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Исус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Христо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4D02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i="1" dirty="0" smtClean="0">
                <a:solidFill>
                  <a:srgbClr val="4D02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«Господи, благослови!»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28715" y="1052736"/>
            <a:ext cx="4213128" cy="55446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2800" dirty="0" smtClean="0"/>
              <a:t>    	 	</a:t>
            </a:r>
            <a:r>
              <a:rPr lang="ru-RU" sz="5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Христос упомянут в поэме несколько раз</a:t>
            </a:r>
            <a:r>
              <a:rPr lang="ru-RU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«Господи, благослови!» </a:t>
            </a:r>
            <a:r>
              <a:rPr lang="ru-RU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восклицают революционеры, не верящие в Бога, но призывающие его благословить раздуваемый ими «мировой пожар». К Спасителю обращается и Петруха: « Ой, пурга какая, </a:t>
            </a:r>
            <a:r>
              <a:rPr lang="ru-RU" sz="5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Спасе</a:t>
            </a:r>
            <a:r>
              <a:rPr lang="ru-RU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 И уже в заключительном эпизоде – явление </a:t>
            </a:r>
            <a:r>
              <a:rPr lang="ru-RU" sz="5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Христа с кровавым флагом в руке</a:t>
            </a:r>
            <a:r>
              <a:rPr lang="ru-RU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Эта концовка не давала покоя и самому Блоку: </a:t>
            </a:r>
            <a:r>
              <a:rPr lang="ru-RU" sz="5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«Чем больше я вглядывался, тем явственнее я видел Христа. И тогда же я записал у себя: к сожалению, именно Христос». </a:t>
            </a:r>
          </a:p>
          <a:p>
            <a:pPr>
              <a:lnSpc>
                <a:spcPct val="170000"/>
              </a:lnSpc>
              <a:buNone/>
            </a:pPr>
            <a:r>
              <a:rPr lang="ru-RU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Но Блок писал и о том, что с красногвардейцами должен идти не Христос, а Другой. Кто же все-таки появляется в конце поэмы? </a:t>
            </a:r>
          </a:p>
          <a:p>
            <a:pPr algn="just"/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000628" y="1216152"/>
            <a:ext cx="4000528" cy="493776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latin typeface="+mj-lt"/>
              </a:rPr>
              <a:t>    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Поэма </a:t>
            </a: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«Двенадцать» -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вершина  творчества  А.Блока.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Величие и  правоту «революции-бури»  поэт изображает 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заключительной главе поэмы,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где впереди двенадцати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красногвардейцев- «апостолов»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новой жизни возникает образ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Иисуса Христа. </a:t>
            </a: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Концовка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загадочна.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Вероятно, </a:t>
            </a: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А. Блок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предвидел большие жертвы и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оказался прав.</a:t>
            </a:r>
            <a:endParaRPr lang="ru-RU" sz="20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286000" y="5714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571612"/>
            <a:ext cx="4038600" cy="47149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		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Творчество А. Блока завершают три произведения, которые литературная критика называет </a:t>
            </a: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«Январской трилогией»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статья </a:t>
            </a: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«Интеллигенция и революция»,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написанная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9 января 1918 года;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поэма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«Двенадцать»,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законченная 29 января 1918 года;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стихотворение </a:t>
            </a: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«Скифы»,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созданное 30 января 1918 года.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Их объединяет время и история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214290"/>
            <a:ext cx="4331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«…отдался стихии ...слепо…»</a:t>
            </a:r>
            <a:endParaRPr lang="ru-RU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28600" y="428604"/>
            <a:ext cx="89154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«…</a:t>
            </a:r>
            <a:r>
              <a:rPr lang="ru-RU" sz="4400" i="1" dirty="0" smtClean="0">
                <a:solidFill>
                  <a:schemeClr val="bg2"/>
                </a:solidFill>
              </a:rPr>
              <a:t> </a:t>
            </a:r>
            <a:r>
              <a:rPr lang="ru-RU" sz="8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Революцию А.Блок ощущает как развертывающийся хаос, как возмездие старому миру. Написав поэму в едином творческом порыве, поэт воскликнул: </a:t>
            </a:r>
            <a:r>
              <a:rPr lang="ru-RU" sz="8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«Сегодня я гений!»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...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слепо…»</a:t>
            </a:r>
            <a:endParaRPr kumimoji="0" lang="ru-RU" sz="8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5303357"/>
            <a:ext cx="3571900" cy="54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“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Разрушая, мы всё те же рабы старого мира”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А. Блок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3786182" y="5000636"/>
            <a:ext cx="5357818" cy="1643074"/>
          </a:xfrm>
        </p:spPr>
        <p:txBody>
          <a:bodyPr>
            <a:normAutofit/>
          </a:bodyPr>
          <a:lstStyle/>
          <a:p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«Нет. Пушкина убила не пуля Дантеса, - скажет Блок, - его убило отсутствие воздуха, у него отняли тайную свободу».</a:t>
            </a:r>
            <a:b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«Отсутствие воздуха» убило и Блока.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14313"/>
            <a:ext cx="3714750" cy="66436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		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бы ни хотел Блок видеть революцию, изобразил он ее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объективно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следуя своему призыву </a:t>
            </a:r>
            <a:r>
              <a:rPr lang="ru-RU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«всем телом, всем сердцем, всем сознанием – слушайте революцию»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услышал ее в январе 1917 и в январе же понял ее и…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замолчал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Лишь однажды еще,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 февраля 1921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прозвучали его новые стихи </a:t>
            </a:r>
            <a:r>
              <a:rPr lang="ru-RU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«Пушкинскому дому»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стихи тому, кто был для Блока воплощением России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sz="half" idx="4294967295"/>
          </p:nvPr>
        </p:nvSpPr>
        <p:spPr>
          <a:xfrm>
            <a:off x="179512" y="285750"/>
            <a:ext cx="5112568" cy="662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1600" b="1" dirty="0" smtClean="0"/>
              <a:t>        	</a:t>
            </a: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Поэма </a:t>
            </a:r>
            <a:r>
              <a:rPr lang="ru-RU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«Двенадцать» </a:t>
            </a: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принадлежит чрезвычайно короткой и яркой эпохе истории: </a:t>
            </a:r>
          </a:p>
          <a:p>
            <a:pPr>
              <a:lnSpc>
                <a:spcPct val="90000"/>
              </a:lnSpc>
              <a:buNone/>
            </a:pPr>
            <a:r>
              <a:rPr lang="ru-RU" sz="21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последние месяцы 1917 и январь 1918 г.</a:t>
            </a: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1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Брестский мир, начало Гражданской войны, обстрел Кремля, погромы и самосуды, поджоги усадеб и убийства помещиков, слух о поджоге Михайловского и родного </a:t>
            </a:r>
            <a:r>
              <a:rPr lang="ru-RU" sz="21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Шахматово</a:t>
            </a:r>
            <a:r>
              <a:rPr lang="ru-RU" sz="21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убийство в больнице министров временного правительства, которых Блок хорошо знал</a:t>
            </a: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По свидетельству писателя А. М. Ремизова, известие об этом убийстве стало толчком к началу работы над поэмой </a:t>
            </a:r>
            <a:r>
              <a:rPr lang="ru-RU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Двенадцать</a:t>
            </a:r>
            <a:r>
              <a:rPr lang="ru-RU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>
              <a:lnSpc>
                <a:spcPct val="90000"/>
              </a:lnSpc>
              <a:buNone/>
            </a:pP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1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Поэма, написанная менее чем за месяц, на высшем взлете творческих сил, остается </a:t>
            </a:r>
            <a:r>
              <a:rPr lang="ru-RU" sz="2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памятником кратчайшей эпохи первых недель революции 1917 года. </a:t>
            </a:r>
            <a:endParaRPr lang="ru-RU" sz="21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429256" y="5143512"/>
            <a:ext cx="350046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 Как пошли наши ребята</a:t>
            </a:r>
          </a:p>
          <a:p>
            <a:pPr>
              <a:spcBef>
                <a:spcPct val="50000"/>
              </a:spcBef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красной гвардии служить-</a:t>
            </a:r>
          </a:p>
          <a:p>
            <a:pPr>
              <a:spcBef>
                <a:spcPct val="50000"/>
              </a:spcBef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красной гвардии служить-</a:t>
            </a:r>
          </a:p>
          <a:p>
            <a:pPr>
              <a:spcBef>
                <a:spcPct val="50000"/>
              </a:spcBef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Буйну голову сложить!»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5000628" y="5357826"/>
            <a:ext cx="4143372" cy="1500174"/>
          </a:xfrm>
        </p:spPr>
        <p:txBody>
          <a:bodyPr>
            <a:normAutofit/>
          </a:bodyPr>
          <a:lstStyle/>
          <a:p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Поэт-символист, Блок и революцию воспринимает как бурю, разгулявшуюся стихию.</a:t>
            </a:r>
            <a:b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4872038" cy="6858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sz="2400" b="1" dirty="0" smtClean="0"/>
              <a:t>		</a:t>
            </a:r>
          </a:p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		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Поэма 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Двенадцать»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-это первое художественное произведение о революции 1917 года. Именно с революцией  поэт связывает надежды на переустройство жизни: </a:t>
            </a:r>
            <a:r>
              <a:rPr lang="ru-RU" sz="2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«Переделать всё. Устроить так, чтобы всё стало новым, чтобы лживая, грязная, скучная, безобразная наша жизнь стала справедливой, чистой, весёлой и прекрасной жизнью».  </a:t>
            </a:r>
            <a:endParaRPr lang="ru-RU" sz="2000" b="1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Блок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принимал и оправдывал революцию романтически – как возмездие старому миру, из которого должна родиться гармония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будущего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68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 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Жанровые особенности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42984"/>
            <a:ext cx="5400684" cy="49831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dirty="0" smtClean="0"/>
              <a:t>		</a:t>
            </a:r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«Двенадцать»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— эпическая поэма, в которой мы находим </a:t>
            </a:r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живые, движущиеся, озвученные картины реальности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поданные в ключе картинок с натуры. В поэме </a:t>
            </a:r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картины-главки сменяют друг друга, каждая из которых выглядит как моментальный снимок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А в  целом перед нами -   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масштабная панорама  происходящего на улицах города. 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6215074" y="1910903"/>
            <a:ext cx="2286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Красногвардейский патруль в Петрограде.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5429264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«…ко всему готовы, ничего не жаль…» </a:t>
            </a:r>
            <a:endParaRPr lang="ru-RU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99"/>
                </a:solidFill>
                <a:latin typeface="Book Antiqua" pitchFamily="18" charset="0"/>
              </a:rPr>
              <a:t>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Образы-символы в поэме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836712"/>
            <a:ext cx="864096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метели, вьюги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традиционный в русской классической литературе. Достаточно вспомнить повесть </a:t>
            </a:r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«Метель»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А. С. Пушкина, его </a:t>
            </a:r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«Капитанскую дочку»…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Метель определила судьбу главных героев вопреки их желаниям, замела все старое, знакомые пути и дороги, свела </a:t>
            </a:r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Гринева с Пугачевым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Марью Гавриловну – с </a:t>
            </a:r>
            <a:r>
              <a:rPr lang="ru-RU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Бурминым</a:t>
            </a:r>
            <a:r>
              <a:rPr lang="ru-RU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Таким образом,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метель – символ промысла божьего, судьбы, рока.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 же метель кружит героев по черному городу между сугробов и снеговых столбов. Она </a:t>
            </a:r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символ стихии революции, уничтожающей все старое. “Вечер”, “снег”, “ветер” — это и конкретные образы петербургской ночи, и символы, выражающие противоборство стихий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за которыми угадываем борьбу революции с противостоящими ей силами. 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9452"/>
            <a:ext cx="8784976" cy="54403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Блок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соотносил революцию с природными катаклизмами, и поэтому в его восприятии главный акцент </a:t>
            </a:r>
            <a:r>
              <a:rPr lang="ru-RU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сделан на стихийности происходящего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Символический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 ветра, властвующего над миром, приобретает в поэме особый смысл.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              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Образы ветра, вьюги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908720"/>
            <a:ext cx="4464496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Символические образы ветра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вьюги на фоне черного вечера, черного неба (гл. 1) —</a:t>
            </a: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символы , которые  придают разыгравшейся  буре-революции едва ли не всемирный характер. </a:t>
            </a:r>
          </a:p>
          <a:p>
            <a:pPr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«Кругом огни, огни, огни…» Это огни революции. </a:t>
            </a:r>
          </a:p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Но в 10 главе  читаем о том, что за вьюгой </a:t>
            </a:r>
          </a:p>
          <a:p>
            <a:pPr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«Не видать совсем друг друга за четыре за шага!».</a:t>
            </a:r>
          </a:p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	Не только потому, что вьюга слепит. Дело в том, что идущие двенадцать не видят впереди  дальше четырех шагов. Это ли не символ! Он многое объясняет в последующих событиях революции. 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1564" y="980728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  <a:defRPr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Чёрный вечер</a:t>
            </a:r>
          </a:p>
          <a:p>
            <a:pPr algn="ctr">
              <a:buNone/>
              <a:defRPr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Белый снег.</a:t>
            </a:r>
          </a:p>
          <a:p>
            <a:pPr algn="ctr">
              <a:buNone/>
              <a:defRPr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Ветер, ветер!</a:t>
            </a:r>
          </a:p>
          <a:p>
            <a:pPr algn="ctr">
              <a:buNone/>
              <a:defRPr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ногах не стоит человек.</a:t>
            </a:r>
          </a:p>
          <a:p>
            <a:pPr algn="ctr">
              <a:buNone/>
              <a:defRPr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Ветер, ветер – </a:t>
            </a:r>
          </a:p>
          <a:p>
            <a:pPr algn="ctr">
              <a:buNone/>
              <a:defRPr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всём божьем свете!</a:t>
            </a:r>
          </a:p>
          <a:p>
            <a:pPr algn="ctr">
              <a:buNone/>
              <a:defRPr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44624"/>
            <a:ext cx="8229600" cy="72008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>
                <a:latin typeface="Verdana" pitchFamily="34" charset="0"/>
              </a:rPr>
              <a:t>           </a:t>
            </a:r>
            <a:r>
              <a:rPr lang="ru-RU" b="1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 красноармейцев</a:t>
            </a: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179512" y="627551"/>
            <a:ext cx="4714908" cy="3643338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Гуляет ветер, порхает снег. </a:t>
            </a:r>
          </a:p>
          <a:p>
            <a:pPr algn="ctr">
              <a:buNone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Идут </a:t>
            </a:r>
            <a:r>
              <a:rPr lang="ru-RU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двенадцать человек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buNone/>
              <a:defRPr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*********</a:t>
            </a:r>
          </a:p>
          <a:p>
            <a:pPr algn="ctr"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зубах - </a:t>
            </a:r>
            <a:r>
              <a:rPr lang="ru-RU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цыгарка</a:t>
            </a:r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примят картуз</a:t>
            </a:r>
            <a:r>
              <a:rPr lang="ru-RU" sz="2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</a:t>
            </a:r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спину б надо бубновый туз!</a:t>
            </a:r>
          </a:p>
          <a:p>
            <a:pPr algn="ctr">
              <a:buNone/>
              <a:defRPr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**********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Свобода, свобода,             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Эх, эх, без креста!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928685" y="724141"/>
            <a:ext cx="4071966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  </a:t>
            </a:r>
            <a:r>
              <a:rPr lang="ru-RU" sz="2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Двенадцать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магическое число, оно пронизывает всю поэму. Реалистическая деталь: патрули тогда состояли из двенадцати человек. В поэме Двенадцать глав. Возникает ассоциация с    Двенадцатью апостолами – учениками Христа, которые появляются в конце поэмы</a:t>
            </a:r>
            <a:r>
              <a:rPr lang="ru-RU" sz="22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607</Words>
  <Application>Microsoft Office PowerPoint</Application>
  <PresentationFormat>Экран (4:3)</PresentationFormat>
  <Paragraphs>146</Paragraphs>
  <Slides>20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Символизм поэмы А.Блока «Двенадцать»</vt:lpstr>
      <vt:lpstr> </vt:lpstr>
      <vt:lpstr>Презентация PowerPoint</vt:lpstr>
      <vt:lpstr>Поэт-символист, Блок и революцию воспринимает как бурю, разгулявшуюся стихию. </vt:lpstr>
      <vt:lpstr>               Жанровые особенности</vt:lpstr>
      <vt:lpstr>            Образы-символы в поэме</vt:lpstr>
      <vt:lpstr>Презентация PowerPoint</vt:lpstr>
      <vt:lpstr>               Образы ветра, вьюги</vt:lpstr>
      <vt:lpstr>            12 красноармейцев</vt:lpstr>
      <vt:lpstr>Куда и зачем движутся двенадцать героев поэмы?   Что движет ими?   Кто они?</vt:lpstr>
      <vt:lpstr>Неприятие   насилия</vt:lpstr>
      <vt:lpstr>   </vt:lpstr>
      <vt:lpstr>                     Петруха</vt:lpstr>
      <vt:lpstr>                Старый мир</vt:lpstr>
      <vt:lpstr>                             Старый мир</vt:lpstr>
      <vt:lpstr>Презентация PowerPoint</vt:lpstr>
      <vt:lpstr>«Кто там машет красным флагом?» </vt:lpstr>
      <vt:lpstr>           Иисус Христос</vt:lpstr>
      <vt:lpstr>        «Господи, благослови!»</vt:lpstr>
      <vt:lpstr>«Нет. Пушкина убила не пуля Дантеса, - скажет Блок, - его убило отсутствие воздуха, у него отняли тайную свободу». «Отсутствие воздуха» убило и Блока.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Наталья</cp:lastModifiedBy>
  <cp:revision>58</cp:revision>
  <dcterms:created xsi:type="dcterms:W3CDTF">2012-10-29T13:50:38Z</dcterms:created>
  <dcterms:modified xsi:type="dcterms:W3CDTF">2020-11-16T15:01:53Z</dcterms:modified>
</cp:coreProperties>
</file>