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wdp" ContentType="image/vnd.ms-photo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0"/>
  </p:notesMasterIdLst>
  <p:sldIdLst>
    <p:sldId id="256" r:id="rId2"/>
    <p:sldId id="362" r:id="rId3"/>
    <p:sldId id="464" r:id="rId4"/>
    <p:sldId id="492" r:id="rId5"/>
    <p:sldId id="491" r:id="rId6"/>
    <p:sldId id="489" r:id="rId7"/>
    <p:sldId id="401" r:id="rId8"/>
    <p:sldId id="49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6C45"/>
    <a:srgbClr val="267034"/>
    <a:srgbClr val="FFFFFF"/>
    <a:srgbClr val="EAE5CA"/>
    <a:srgbClr val="82E880"/>
    <a:srgbClr val="D3DFBF"/>
    <a:srgbClr val="F0F4FA"/>
    <a:srgbClr val="D8E2F4"/>
    <a:srgbClr val="FFFFCC"/>
    <a:srgbClr val="E5EBF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864" autoAdjust="0"/>
    <p:restoredTop sz="94660"/>
  </p:normalViewPr>
  <p:slideViewPr>
    <p:cSldViewPr>
      <p:cViewPr>
        <p:scale>
          <a:sx n="70" d="100"/>
          <a:sy n="70" d="100"/>
        </p:scale>
        <p:origin x="-1248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7703E8-1498-4CFE-B1D5-A78ACE61EC2B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17E8E5-2E9B-4F3A-B7BD-ABB0AB5A4D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08932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0" y="1484784"/>
            <a:ext cx="9144000" cy="1470025"/>
          </a:xfrm>
        </p:spPr>
        <p:txBody>
          <a:bodyPr/>
          <a:lstStyle>
            <a:lvl1pPr>
              <a:defRPr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01278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60" y="6648"/>
            <a:ext cx="9132540" cy="614040"/>
          </a:xfrm>
        </p:spPr>
        <p:txBody>
          <a:bodyPr>
            <a:normAutofit/>
          </a:bodyPr>
          <a:lstStyle>
            <a:lvl1pPr algn="l">
              <a:defRPr sz="2800"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28247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EB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628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22700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4400" b="1" kern="1200" cap="none" spc="0">
          <a:ln w="1905"/>
          <a:gradFill>
            <a:gsLst>
              <a:gs pos="0">
                <a:schemeClr val="accent6">
                  <a:shade val="20000"/>
                  <a:satMod val="200000"/>
                </a:schemeClr>
              </a:gs>
              <a:gs pos="78000">
                <a:schemeClr val="accent6">
                  <a:tint val="90000"/>
                  <a:shade val="89000"/>
                  <a:satMod val="220000"/>
                </a:schemeClr>
              </a:gs>
              <a:gs pos="100000">
                <a:schemeClr val="accent6">
                  <a:tint val="12000"/>
                  <a:satMod val="255000"/>
                </a:schemeClr>
              </a:gs>
            </a:gsLst>
            <a:lin ang="5400000"/>
          </a:gradFill>
          <a:effectLst>
            <a:innerShdw blurRad="69850" dist="43180" dir="5400000">
              <a:srgbClr val="000000">
                <a:alpha val="65000"/>
              </a:srgbClr>
            </a:innerShdw>
          </a:effectLst>
          <a:latin typeface="Arial Black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56176" y="1540196"/>
            <a:ext cx="2857500" cy="47625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0" y="692741"/>
            <a:ext cx="9144000" cy="1656184"/>
          </a:xfrm>
          <a:prstGeom prst="rect">
            <a:avLst/>
          </a:prstGeom>
          <a:solidFill>
            <a:srgbClr val="267034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8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extBox 3"/>
          <p:cNvSpPr txBox="1"/>
          <p:nvPr/>
        </p:nvSpPr>
        <p:spPr>
          <a:xfrm>
            <a:off x="6958466" y="6401076"/>
            <a:ext cx="21855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600" dirty="0" smtClean="0"/>
              <a:t>Метапредмет – Задача</a:t>
            </a:r>
            <a:endParaRPr lang="ru-RU" sz="1600" dirty="0"/>
          </a:p>
        </p:txBody>
      </p:sp>
      <p:sp>
        <p:nvSpPr>
          <p:cNvPr id="16" name="TextBox 14"/>
          <p:cNvSpPr txBox="1"/>
          <p:nvPr/>
        </p:nvSpPr>
        <p:spPr>
          <a:xfrm>
            <a:off x="165736" y="792000"/>
            <a:ext cx="8978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>
                <a:solidFill>
                  <a:srgbClr val="066C45"/>
                </a:solidFill>
                <a:latin typeface="Arial Black" pitchFamily="34" charset="0"/>
              </a:rPr>
              <a:t>РЕШЕНИЕ ЗАДАЧ ПО ТЕМЕ: </a:t>
            </a:r>
          </a:p>
          <a:p>
            <a:r>
              <a:rPr lang="ru-RU" sz="2400" dirty="0" smtClean="0">
                <a:solidFill>
                  <a:srgbClr val="066C45"/>
                </a:solidFill>
                <a:latin typeface="Arial Black" pitchFamily="34" charset="0"/>
              </a:rPr>
              <a:t>«НАХОЖДЕНИЕ ЧАСТИ ЦЕЛОГО».</a:t>
            </a:r>
            <a:endParaRPr lang="ru-RU" sz="2400" dirty="0">
              <a:solidFill>
                <a:srgbClr val="066C45"/>
              </a:solidFill>
              <a:latin typeface="Arial Black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20000"/>
            <a:ext cx="914400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43240"/>
            <a:ext cx="9144000" cy="548760"/>
          </a:xfrm>
        </p:spPr>
        <p:txBody>
          <a:bodyPr>
            <a:normAutofit/>
          </a:bodyPr>
          <a:lstStyle/>
          <a:p>
            <a:r>
              <a:rPr lang="ru-RU" sz="1800" dirty="0" smtClean="0">
                <a:ln>
                  <a:solidFill>
                    <a:srgbClr val="066C45"/>
                  </a:solidFill>
                </a:ln>
                <a:solidFill>
                  <a:schemeClr val="bg1"/>
                </a:solidFill>
                <a:effectLst/>
              </a:rPr>
              <a:t>ДЕЙСТВИЯ С ДРОБЯМИ</a:t>
            </a:r>
            <a:endParaRPr lang="ru-RU" sz="1800" dirty="0">
              <a:ln>
                <a:solidFill>
                  <a:srgbClr val="066C45"/>
                </a:solidFill>
              </a:ln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89547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Блок-схема: документ 12"/>
          <p:cNvSpPr/>
          <p:nvPr/>
        </p:nvSpPr>
        <p:spPr>
          <a:xfrm>
            <a:off x="197282" y="716652"/>
            <a:ext cx="8767206" cy="2496324"/>
          </a:xfrm>
          <a:prstGeom prst="flowChartDocumen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066C45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Цель нашего урока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целеполагание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97282" y="716652"/>
            <a:ext cx="682299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Странный предмет эта ваша математика:</a:t>
            </a:r>
          </a:p>
          <a:p>
            <a:r>
              <a:rPr lang="ru-RU" sz="2800" dirty="0" smtClean="0"/>
              <a:t>Кот + Котлета = Кот</a:t>
            </a:r>
          </a:p>
          <a:p>
            <a:r>
              <a:rPr lang="ru-RU" sz="2800" dirty="0"/>
              <a:t>Кот + </a:t>
            </a:r>
            <a:r>
              <a:rPr lang="ru-RU" sz="2800" dirty="0" smtClean="0"/>
              <a:t>2 Котлеты </a:t>
            </a:r>
            <a:r>
              <a:rPr lang="ru-RU" sz="2800" dirty="0"/>
              <a:t>= Кот</a:t>
            </a:r>
          </a:p>
          <a:p>
            <a:r>
              <a:rPr lang="ru-RU" sz="2800" dirty="0"/>
              <a:t>Кот + </a:t>
            </a:r>
            <a:r>
              <a:rPr lang="ru-RU" sz="2800" dirty="0" smtClean="0"/>
              <a:t>3 Котлеты </a:t>
            </a:r>
            <a:r>
              <a:rPr lang="ru-RU" sz="2800" dirty="0"/>
              <a:t>= </a:t>
            </a:r>
            <a:r>
              <a:rPr lang="ru-RU" sz="2800" dirty="0" smtClean="0"/>
              <a:t>Кот…</a:t>
            </a:r>
          </a:p>
          <a:p>
            <a:r>
              <a:rPr lang="ru-RU" sz="2800" dirty="0" smtClean="0"/>
              <a:t>Куда все время девается котлета?</a:t>
            </a:r>
            <a:endParaRPr lang="ru-RU" sz="2800" dirty="0"/>
          </a:p>
          <a:p>
            <a:endParaRPr lang="ru-RU" sz="2800" dirty="0" smtClean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199202" y="4286100"/>
            <a:ext cx="1629158" cy="32400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66C45"/>
                </a:solidFill>
              </a:rPr>
              <a:t>подсказка</a:t>
            </a:r>
            <a:endParaRPr lang="ru-RU" sz="2400" dirty="0">
              <a:solidFill>
                <a:srgbClr val="066C45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199202" y="3416961"/>
            <a:ext cx="8691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часть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00750" y="4710256"/>
            <a:ext cx="9701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целое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073070" y="5567356"/>
            <a:ext cx="1629158" cy="32400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66C45"/>
                </a:solidFill>
              </a:rPr>
              <a:t>подсказка</a:t>
            </a:r>
            <a:endParaRPr lang="ru-RU" sz="2400" dirty="0">
              <a:solidFill>
                <a:srgbClr val="066C45"/>
              </a:solidFill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bright="28000" contrast="2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00750" y="2047720"/>
            <a:ext cx="2857500" cy="16002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7282" y="3429000"/>
            <a:ext cx="3914775" cy="1181100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7282" y="4710256"/>
            <a:ext cx="5715000" cy="118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137702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15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066C45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821794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Проверяем домашнее </a:t>
            </a:r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задание, </a:t>
            </a:r>
            <a:r>
              <a:rPr lang="ru-RU" sz="16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те кто не смог </a:t>
            </a:r>
            <a:r>
              <a:rPr lang="ru-RU" sz="16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его прислать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Вхождение в тему урока и создание условий для осознанного восприятия нового материала.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0" y="1000108"/>
            <a:ext cx="3017239" cy="540000"/>
            <a:chOff x="146104" y="578919"/>
            <a:chExt cx="3017239" cy="540000"/>
          </a:xfrm>
        </p:grpSpPr>
        <p:sp>
          <p:nvSpPr>
            <p:cNvPr id="17" name="Овал 16"/>
            <p:cNvSpPr>
              <a:spLocks noChangeAspect="1"/>
            </p:cNvSpPr>
            <p:nvPr/>
          </p:nvSpPr>
          <p:spPr>
            <a:xfrm>
              <a:off x="146104" y="578919"/>
              <a:ext cx="540000" cy="540000"/>
            </a:xfrm>
            <a:prstGeom prst="ellipse">
              <a:avLst/>
            </a:prstGeom>
            <a:blipFill>
              <a:blip r:embed="rId2" cstate="email"/>
              <a:stretch>
                <a:fillRect/>
              </a:stretch>
            </a:blipFill>
            <a:ln w="635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647999" y="614919"/>
              <a:ext cx="1407927" cy="432000"/>
            </a:xfrm>
            <a:prstGeom prst="rect">
              <a:avLst/>
            </a:prstGeom>
            <a:solidFill>
              <a:srgbClr val="066C45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b="1" dirty="0" smtClean="0"/>
                <a:t>УЧЕБНИК</a:t>
              </a:r>
              <a:endParaRPr lang="ru-RU" sz="2000" b="1" dirty="0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2083002" y="614919"/>
              <a:ext cx="1080341" cy="432048"/>
            </a:xfrm>
            <a:prstGeom prst="rect">
              <a:avLst/>
            </a:prstGeom>
            <a:solidFill>
              <a:srgbClr val="066C45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 smtClean="0">
                  <a:solidFill>
                    <a:schemeClr val="bg1"/>
                  </a:solidFill>
                </a:rPr>
                <a:t>№ 647</a:t>
              </a:r>
              <a:endParaRPr lang="ru-RU" sz="2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3" name="Скругленный прямоугольник 22"/>
          <p:cNvSpPr/>
          <p:nvPr/>
        </p:nvSpPr>
        <p:spPr>
          <a:xfrm>
            <a:off x="3071802" y="1142984"/>
            <a:ext cx="666026" cy="32400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66C45"/>
                </a:solidFill>
              </a:rPr>
              <a:t>?</a:t>
            </a:r>
            <a:endParaRPr lang="ru-RU" sz="2400" dirty="0">
              <a:solidFill>
                <a:srgbClr val="066C45"/>
              </a:solidFill>
            </a:endParaRPr>
          </a:p>
        </p:txBody>
      </p:sp>
      <p:grpSp>
        <p:nvGrpSpPr>
          <p:cNvPr id="24" name="Группа 23"/>
          <p:cNvGrpSpPr/>
          <p:nvPr/>
        </p:nvGrpSpPr>
        <p:grpSpPr>
          <a:xfrm>
            <a:off x="0" y="4214818"/>
            <a:ext cx="3017239" cy="540000"/>
            <a:chOff x="146104" y="578919"/>
            <a:chExt cx="3017239" cy="540000"/>
          </a:xfrm>
        </p:grpSpPr>
        <p:sp>
          <p:nvSpPr>
            <p:cNvPr id="25" name="Овал 24"/>
            <p:cNvSpPr>
              <a:spLocks noChangeAspect="1"/>
            </p:cNvSpPr>
            <p:nvPr/>
          </p:nvSpPr>
          <p:spPr>
            <a:xfrm>
              <a:off x="146104" y="578919"/>
              <a:ext cx="540000" cy="540000"/>
            </a:xfrm>
            <a:prstGeom prst="ellipse">
              <a:avLst/>
            </a:prstGeom>
            <a:blipFill>
              <a:blip r:embed="rId2" cstate="email"/>
              <a:stretch>
                <a:fillRect/>
              </a:stretch>
            </a:blipFill>
            <a:ln w="635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647999" y="614919"/>
              <a:ext cx="1407927" cy="432000"/>
            </a:xfrm>
            <a:prstGeom prst="rect">
              <a:avLst/>
            </a:prstGeom>
            <a:solidFill>
              <a:srgbClr val="066C45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b="1" dirty="0" smtClean="0"/>
                <a:t>УЧЕБНИК</a:t>
              </a:r>
              <a:endParaRPr lang="ru-RU" sz="2000" b="1" dirty="0"/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2083002" y="614919"/>
              <a:ext cx="1080341" cy="432048"/>
            </a:xfrm>
            <a:prstGeom prst="rect">
              <a:avLst/>
            </a:prstGeom>
            <a:solidFill>
              <a:srgbClr val="066C45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 smtClean="0">
                  <a:solidFill>
                    <a:schemeClr val="bg1"/>
                  </a:solidFill>
                </a:rPr>
                <a:t>№ 649</a:t>
              </a:r>
              <a:endParaRPr lang="ru-RU" sz="2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47" name="Прямоугольник 46"/>
          <p:cNvSpPr/>
          <p:nvPr/>
        </p:nvSpPr>
        <p:spPr>
          <a:xfrm>
            <a:off x="4039735" y="857232"/>
            <a:ext cx="5104265" cy="792088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б) 36 км;      </a:t>
            </a:r>
            <a:endParaRPr lang="ru-RU" sz="2400" dirty="0">
              <a:solidFill>
                <a:schemeClr val="tx1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18" name="Скругленный прямоугольник 117"/>
          <p:cNvSpPr/>
          <p:nvPr/>
        </p:nvSpPr>
        <p:spPr>
          <a:xfrm>
            <a:off x="3071802" y="4357694"/>
            <a:ext cx="666026" cy="32400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66C45"/>
                </a:solidFill>
              </a:rPr>
              <a:t>?</a:t>
            </a:r>
            <a:endParaRPr lang="ru-RU" sz="2400" dirty="0">
              <a:solidFill>
                <a:srgbClr val="066C45"/>
              </a:solidFill>
            </a:endParaRPr>
          </a:p>
        </p:txBody>
      </p:sp>
      <p:sp>
        <p:nvSpPr>
          <p:cNvPr id="119" name="Прямоугольник 118"/>
          <p:cNvSpPr/>
          <p:nvPr/>
        </p:nvSpPr>
        <p:spPr>
          <a:xfrm>
            <a:off x="4039735" y="4214818"/>
            <a:ext cx="5104265" cy="792088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б</a:t>
            </a:r>
            <a:r>
              <a:rPr lang="ru-RU" sz="24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) 86 минут;  </a:t>
            </a:r>
            <a:endParaRPr lang="ru-RU" sz="2400" dirty="0">
              <a:solidFill>
                <a:schemeClr val="tx1"/>
              </a:solidFill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34" name="Рисунок 33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00034" y="1571612"/>
            <a:ext cx="4000528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Рисунок 34"/>
          <p:cNvPicPr/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928662" y="5286388"/>
            <a:ext cx="3000396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2845754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8"/>
                  </p:tgtEl>
                </p:cond>
              </p:nextCondLst>
            </p:seq>
          </p:childTnLst>
        </p:cTn>
      </p:par>
    </p:tnLst>
    <p:bldLst>
      <p:bldP spid="47" grpId="0" animBg="1"/>
      <p:bldP spid="1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648"/>
            <a:ext cx="7929618" cy="2565096"/>
          </a:xfrm>
        </p:spPr>
        <p:txBody>
          <a:bodyPr>
            <a:normAutofit/>
          </a:bodyPr>
          <a:lstStyle/>
          <a:p>
            <a:r>
              <a:rPr lang="ru-RU" dirty="0" smtClean="0"/>
              <a:t>Сегодня на уроке мы разберем две задачи:</a:t>
            </a:r>
            <a:br>
              <a:rPr lang="ru-RU" dirty="0" smtClean="0"/>
            </a:br>
            <a:r>
              <a:rPr lang="ru-RU" dirty="0" smtClean="0"/>
              <a:t>№ 439 (а) из задачника  и </a:t>
            </a:r>
            <a:br>
              <a:rPr lang="ru-RU" dirty="0" smtClean="0"/>
            </a:br>
            <a:r>
              <a:rPr lang="ru-RU" dirty="0" smtClean="0"/>
              <a:t>№ 653 (б) из учебника.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785786" y="2428868"/>
            <a:ext cx="750099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На слайдах есть условие и решение. </a:t>
            </a:r>
          </a:p>
          <a:p>
            <a:endParaRPr lang="ru-RU" sz="3200" dirty="0" smtClean="0"/>
          </a:p>
          <a:p>
            <a:r>
              <a:rPr lang="ru-RU" sz="3200" dirty="0" smtClean="0"/>
              <a:t>Решение смотреть можно, только после того как попробуете решить задачу самостоятельно.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066C45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Решаем задачи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Организация и самоорганизация учащихся. Организация обратной связи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34" name="Группа 33"/>
          <p:cNvGrpSpPr/>
          <p:nvPr/>
        </p:nvGrpSpPr>
        <p:grpSpPr>
          <a:xfrm>
            <a:off x="43102" y="612000"/>
            <a:ext cx="8992898" cy="540000"/>
            <a:chOff x="146104" y="578919"/>
            <a:chExt cx="8992898" cy="540000"/>
          </a:xfrm>
        </p:grpSpPr>
        <p:sp>
          <p:nvSpPr>
            <p:cNvPr id="35" name="TextBox 34"/>
            <p:cNvSpPr txBox="1"/>
            <p:nvPr/>
          </p:nvSpPr>
          <p:spPr>
            <a:xfrm>
              <a:off x="178553" y="614919"/>
              <a:ext cx="8960449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                                            </a:t>
              </a:r>
              <a:endParaRPr lang="ru-RU" sz="2400" dirty="0"/>
            </a:p>
          </p:txBody>
        </p:sp>
        <p:sp>
          <p:nvSpPr>
            <p:cNvPr id="36" name="Овал 35"/>
            <p:cNvSpPr>
              <a:spLocks noChangeAspect="1"/>
            </p:cNvSpPr>
            <p:nvPr/>
          </p:nvSpPr>
          <p:spPr>
            <a:xfrm>
              <a:off x="146104" y="578919"/>
              <a:ext cx="540000" cy="540000"/>
            </a:xfrm>
            <a:prstGeom prst="ellipse">
              <a:avLst/>
            </a:prstGeom>
            <a:blipFill>
              <a:blip r:embed="rId2" cstate="email"/>
              <a:stretch>
                <a:fillRect/>
              </a:stretch>
            </a:blipFill>
            <a:ln w="635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Прямоугольник 36"/>
            <p:cNvSpPr/>
            <p:nvPr/>
          </p:nvSpPr>
          <p:spPr>
            <a:xfrm>
              <a:off x="647999" y="614919"/>
              <a:ext cx="1407927" cy="432000"/>
            </a:xfrm>
            <a:prstGeom prst="rect">
              <a:avLst/>
            </a:prstGeom>
            <a:solidFill>
              <a:srgbClr val="066C45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b="1" dirty="0" smtClean="0"/>
                <a:t>ЗАДАЧНИК</a:t>
              </a:r>
              <a:endParaRPr lang="ru-RU" sz="2000" b="1" dirty="0"/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2083002" y="614919"/>
              <a:ext cx="1080341" cy="432048"/>
            </a:xfrm>
            <a:prstGeom prst="rect">
              <a:avLst/>
            </a:prstGeom>
            <a:solidFill>
              <a:srgbClr val="267034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 smtClean="0">
                  <a:solidFill>
                    <a:schemeClr val="bg1"/>
                  </a:solidFill>
                </a:rPr>
                <a:t>№ 439</a:t>
              </a:r>
              <a:endParaRPr lang="ru-RU" sz="20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976910"/>
            <a:ext cx="9144000" cy="130759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39" name="Скругленный прямоугольник 38"/>
          <p:cNvSpPr/>
          <p:nvPr/>
        </p:nvSpPr>
        <p:spPr>
          <a:xfrm>
            <a:off x="7164288" y="4515328"/>
            <a:ext cx="1604600" cy="32400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66C45"/>
                </a:solidFill>
              </a:rPr>
              <a:t>решение</a:t>
            </a:r>
            <a:endParaRPr lang="ru-RU" sz="2400" dirty="0">
              <a:solidFill>
                <a:srgbClr val="066C45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0" name="Прямоугольник 39"/>
              <p:cNvSpPr/>
              <p:nvPr/>
            </p:nvSpPr>
            <p:spPr>
              <a:xfrm>
                <a:off x="755576" y="4431583"/>
                <a:ext cx="6167892" cy="7920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 xmlns:m="http://schemas.openxmlformats.org/officeDocument/2006/math"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</a:rPr>
                      <m:t>1</m:t>
                    </m:r>
                    <m:f>
                      <m:fPr>
                        <m:ctrlP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1</m:t>
                        </m:r>
                      </m:num>
                      <m:den>
                        <m: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sz="2400" dirty="0" smtClean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> ∙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4</m:t>
                        </m:r>
                      </m:num>
                      <m:den>
                        <m: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5</m:t>
                        </m:r>
                      </m:den>
                    </m:f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</a:rPr>
                      <m:t>=1</m:t>
                    </m:r>
                    <m:f>
                      <m:fPr>
                        <m:ctrlP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1</m:t>
                        </m:r>
                      </m:num>
                      <m:den>
                        <m: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5</m:t>
                        </m:r>
                      </m:den>
                    </m:f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</a:rPr>
                      <m:t> часа;72 минуты;</m:t>
                    </m:r>
                  </m:oMath>
                </a14:m>
                <a:endParaRPr lang="ru-RU" sz="2400" dirty="0">
                  <a:solidFill>
                    <a:schemeClr val="tx1"/>
                  </a:solidFill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>
          <p:sp>
            <p:nvSpPr>
              <p:cNvPr id="40" name="Прямоугольник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4431583"/>
                <a:ext cx="6167892" cy="79208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6350">
                <a:solidFill>
                  <a:schemeClr val="bg1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1" name="Рисунок 40"/>
          <p:cNvPicPr>
            <a:picLocks noChangeAspect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551" y="1212559"/>
            <a:ext cx="6858000" cy="153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105169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066C45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Разные задачи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Проверка полученных результатов. Коррекция.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43102" y="612000"/>
            <a:ext cx="8992898" cy="540000"/>
            <a:chOff x="146104" y="578919"/>
            <a:chExt cx="8992898" cy="540000"/>
          </a:xfrm>
        </p:grpSpPr>
        <p:sp>
          <p:nvSpPr>
            <p:cNvPr id="16" name="TextBox 15"/>
            <p:cNvSpPr txBox="1"/>
            <p:nvPr/>
          </p:nvSpPr>
          <p:spPr>
            <a:xfrm>
              <a:off x="178553" y="614919"/>
              <a:ext cx="8960449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latin typeface="Cambria Math" pitchFamily="18" charset="0"/>
                  <a:ea typeface="Cambria Math" pitchFamily="18" charset="0"/>
                </a:rPr>
                <a:t>                                             </a:t>
              </a:r>
              <a:endParaRPr lang="ru-RU" sz="24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17" name="Овал 16"/>
            <p:cNvSpPr>
              <a:spLocks noChangeAspect="1"/>
            </p:cNvSpPr>
            <p:nvPr/>
          </p:nvSpPr>
          <p:spPr>
            <a:xfrm>
              <a:off x="146104" y="578919"/>
              <a:ext cx="540000" cy="540000"/>
            </a:xfrm>
            <a:prstGeom prst="ellipse">
              <a:avLst/>
            </a:prstGeom>
            <a:blipFill>
              <a:blip r:embed="rId2" cstate="email"/>
              <a:stretch>
                <a:fillRect/>
              </a:stretch>
            </a:blipFill>
            <a:ln w="635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647999" y="614919"/>
              <a:ext cx="1407927" cy="432000"/>
            </a:xfrm>
            <a:prstGeom prst="rect">
              <a:avLst/>
            </a:prstGeom>
            <a:solidFill>
              <a:srgbClr val="066C45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b="1" dirty="0" smtClean="0"/>
                <a:t>УЧЕБНИК</a:t>
              </a:r>
              <a:endParaRPr lang="ru-RU" sz="2000" b="1" dirty="0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2083002" y="614919"/>
              <a:ext cx="1080341" cy="43204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066C4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 smtClean="0">
                  <a:solidFill>
                    <a:srgbClr val="066C45"/>
                  </a:solidFill>
                </a:rPr>
                <a:t>№ 653</a:t>
              </a:r>
              <a:endParaRPr lang="ru-RU" sz="2000" b="1" dirty="0">
                <a:solidFill>
                  <a:srgbClr val="066C45"/>
                </a:solidFill>
              </a:endParaRPr>
            </a:p>
          </p:txBody>
        </p:sp>
      </p:grpSp>
      <p:sp>
        <p:nvSpPr>
          <p:cNvPr id="28" name="Скругленный прямоугольник 27"/>
          <p:cNvSpPr/>
          <p:nvPr/>
        </p:nvSpPr>
        <p:spPr>
          <a:xfrm>
            <a:off x="7235800" y="2521662"/>
            <a:ext cx="1800200" cy="32400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66C45"/>
                </a:solidFill>
              </a:rPr>
              <a:t>решение</a:t>
            </a:r>
            <a:endParaRPr lang="ru-RU" sz="2400" dirty="0">
              <a:solidFill>
                <a:srgbClr val="066C45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9" name="Прямоугольник 28"/>
              <p:cNvSpPr/>
              <p:nvPr/>
            </p:nvSpPr>
            <p:spPr>
              <a:xfrm>
                <a:off x="313102" y="2449618"/>
                <a:ext cx="6851973" cy="7920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 xmlns:m="http://schemas.openxmlformats.org/officeDocument/2006/math"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</a:rPr>
                      <m:t>1) 1000 ∙ </m:t>
                    </m:r>
                    <m:f>
                      <m:fPr>
                        <m:ctrlP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1</m:t>
                        </m:r>
                      </m:num>
                      <m:den>
                        <m: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ru-RU" sz="2400" dirty="0" smtClean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> = 200 р – истратила на тетради;</a:t>
                </a:r>
              </a:p>
            </p:txBody>
          </p:sp>
        </mc:Choice>
        <mc:Fallback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02" y="2449618"/>
                <a:ext cx="6851973" cy="79208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6350">
                <a:solidFill>
                  <a:schemeClr val="bg1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Рисунок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224000"/>
            <a:ext cx="9144000" cy="112471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24" name="Прямоугольник 23"/>
              <p:cNvSpPr/>
              <p:nvPr/>
            </p:nvSpPr>
            <p:spPr>
              <a:xfrm>
                <a:off x="313102" y="3394106"/>
                <a:ext cx="8722898" cy="7920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 xmlns:m="http://schemas.openxmlformats.org/officeDocument/2006/math"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</a:rPr>
                      <m:t>2) 1000−200 </m:t>
                    </m:r>
                  </m:oMath>
                </a14:m>
                <a:r>
                  <a:rPr lang="ru-RU" sz="2400" dirty="0" smtClean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>= 800 р – </a:t>
                </a:r>
                <a:r>
                  <a:rPr lang="ru-RU" sz="2400" dirty="0" smtClean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>осталось после покупки </a:t>
                </a:r>
                <a:r>
                  <a:rPr lang="ru-RU" sz="2400" dirty="0" smtClean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>тетрадей;</a:t>
                </a:r>
              </a:p>
            </p:txBody>
          </p:sp>
        </mc:Choice>
        <mc:Fallback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02" y="3394106"/>
                <a:ext cx="8722898" cy="792088"/>
              </a:xfrm>
              <a:prstGeom prst="rect">
                <a:avLst/>
              </a:prstGeom>
              <a:blipFill rotWithShape="1">
                <a:blip r:embed="rId5"/>
                <a:stretch>
                  <a:fillRect l="-140"/>
                </a:stretch>
              </a:blipFill>
              <a:ln w="6350">
                <a:solidFill>
                  <a:schemeClr val="bg1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5" name="Прямоугольник 24"/>
              <p:cNvSpPr/>
              <p:nvPr/>
            </p:nvSpPr>
            <p:spPr>
              <a:xfrm>
                <a:off x="313102" y="4356000"/>
                <a:ext cx="8722898" cy="7920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 xmlns:m="http://schemas.openxmlformats.org/officeDocument/2006/math"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</a:rPr>
                      <m:t>3) 800 ∙ </m:t>
                    </m:r>
                    <m:f>
                      <m:fPr>
                        <m:ctrlP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3</m:t>
                        </m:r>
                      </m:num>
                      <m:den>
                        <m: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ru-RU" sz="2400" dirty="0" smtClean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> = 600 р – истратила на учебники;</a:t>
                </a:r>
              </a:p>
            </p:txBody>
          </p:sp>
        </mc:Choice>
        <mc:Fallback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02" y="4356000"/>
                <a:ext cx="8722898" cy="79208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 w="6350">
                <a:solidFill>
                  <a:schemeClr val="bg1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6" name="Прямоугольник 25"/>
              <p:cNvSpPr/>
              <p:nvPr/>
            </p:nvSpPr>
            <p:spPr>
              <a:xfrm>
                <a:off x="313102" y="5301208"/>
                <a:ext cx="8722898" cy="7920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 xmlns:m="http://schemas.openxmlformats.org/officeDocument/2006/math"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</a:rPr>
                      <m:t>4) 800−600 </m:t>
                    </m:r>
                  </m:oMath>
                </a14:m>
                <a:r>
                  <a:rPr lang="ru-RU" sz="2400" dirty="0" smtClean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>= 200 р – </a:t>
                </a:r>
                <a:r>
                  <a:rPr lang="ru-RU" sz="2400" dirty="0" smtClean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>осталось всего</a:t>
                </a:r>
                <a:r>
                  <a:rPr lang="ru-RU" sz="2400" dirty="0" smtClean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>;</a:t>
                </a:r>
              </a:p>
            </p:txBody>
          </p:sp>
        </mc:Choice>
        <mc:Fallback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02" y="5301208"/>
                <a:ext cx="8722898" cy="792088"/>
              </a:xfrm>
              <a:prstGeom prst="rect">
                <a:avLst/>
              </a:prstGeom>
              <a:blipFill rotWithShape="1">
                <a:blip r:embed="rId7"/>
                <a:stretch>
                  <a:fillRect l="-140"/>
                </a:stretch>
              </a:blipFill>
              <a:ln w="6350">
                <a:solidFill>
                  <a:schemeClr val="bg1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41489392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29" grpId="0" animBg="1"/>
      <p:bldP spid="24" grpId="0" animBg="1"/>
      <p:bldP spid="25" grpId="0" animBg="1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066C45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Итоги занятия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Подведение итогов, рефлексия,  домашнее задание.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181875" y="5435325"/>
            <a:ext cx="8784976" cy="830997"/>
            <a:chOff x="179512" y="4406340"/>
            <a:chExt cx="8784976" cy="830997"/>
          </a:xfrm>
        </p:grpSpPr>
        <p:sp>
          <p:nvSpPr>
            <p:cNvPr id="19" name="Прямоугольник 18"/>
            <p:cNvSpPr/>
            <p:nvPr/>
          </p:nvSpPr>
          <p:spPr>
            <a:xfrm>
              <a:off x="179512" y="4406340"/>
              <a:ext cx="8784976" cy="830997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A19C"/>
              </a:solidFill>
            </a:ln>
          </p:spPr>
          <p:txBody>
            <a:bodyPr wrap="square">
              <a:spAutoFit/>
            </a:bodyPr>
            <a:lstStyle/>
            <a:p>
              <a:r>
                <a:rPr lang="ru-RU" sz="2400" b="1" dirty="0">
                  <a:solidFill>
                    <a:srgbClr val="066C45"/>
                  </a:solidFill>
                </a:rPr>
                <a:t>Домашнее </a:t>
              </a:r>
              <a:r>
                <a:rPr lang="ru-RU" sz="2400" b="1" dirty="0" smtClean="0">
                  <a:solidFill>
                    <a:srgbClr val="066C45"/>
                  </a:solidFill>
                </a:rPr>
                <a:t>задание</a:t>
              </a:r>
              <a:r>
                <a:rPr lang="ru-RU" sz="2400" dirty="0"/>
                <a:t/>
              </a:r>
              <a:br>
                <a:rPr lang="ru-RU" sz="2400" dirty="0"/>
              </a:br>
              <a:r>
                <a:rPr lang="ru-RU" sz="2400" dirty="0" smtClean="0"/>
                <a:t>       У:  № </a:t>
              </a:r>
              <a:r>
                <a:rPr lang="ru-RU" sz="2400" dirty="0" smtClean="0"/>
                <a:t>649 (а), </a:t>
              </a:r>
              <a:r>
                <a:rPr lang="ru-RU" sz="2400" dirty="0" smtClean="0"/>
                <a:t>653(б</a:t>
              </a:r>
              <a:r>
                <a:rPr lang="ru-RU" sz="2400" dirty="0" smtClean="0"/>
                <a:t>).</a:t>
              </a:r>
              <a:endParaRPr lang="ru-RU" sz="2400" dirty="0"/>
            </a:p>
          </p:txBody>
        </p:sp>
        <p:pic>
          <p:nvPicPr>
            <p:cNvPr id="20" name="Рисунок 1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23528" y="4886247"/>
              <a:ext cx="304923" cy="304923"/>
            </a:xfrm>
            <a:prstGeom prst="rect">
              <a:avLst/>
            </a:prstGeom>
          </p:spPr>
        </p:pic>
      </p:grp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16216" y="4780260"/>
            <a:ext cx="2190750" cy="952500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98376" y="692696"/>
            <a:ext cx="603041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Единственный способ выжить — постоянно ставить перед собой новые задачи</a:t>
            </a:r>
            <a:r>
              <a:rPr lang="ru-RU" sz="3200" dirty="0" smtClean="0"/>
              <a:t>.</a:t>
            </a:r>
          </a:p>
          <a:p>
            <a:endParaRPr lang="ru-RU" sz="3200" dirty="0">
              <a:effectLst/>
            </a:endParaRPr>
          </a:p>
          <a:p>
            <a:r>
              <a:rPr lang="ru-RU" sz="3200" dirty="0" smtClean="0"/>
              <a:t>                                   Харви </a:t>
            </a:r>
            <a:r>
              <a:rPr lang="ru-RU" sz="3200" dirty="0" err="1" smtClean="0"/>
              <a:t>Кашинг</a:t>
            </a:r>
            <a:endParaRPr lang="ru-RU" sz="3200" dirty="0">
              <a:effectLst/>
            </a:endParaRPr>
          </a:p>
          <a:p>
            <a:endParaRPr lang="ru-RU" sz="3200" dirty="0">
              <a:effectLst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851920" y="3703042"/>
            <a:ext cx="485504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rgbClr val="FFFFFF"/>
                  </a:glow>
                </a:effectLst>
              </a:rPr>
              <a:t>Какие задачи вы ставили перед тобой сегодня?</a:t>
            </a: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27215" y="897505"/>
            <a:ext cx="2381250" cy="277177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xmlns="" val="1336278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00034" y="1000108"/>
            <a:ext cx="7786742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Решение домашней работы сегодня присылают на почту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1C4587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gorshkova.distant@yandex.ru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20124D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обязательно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 учащиес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я,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которые не смогли прислать вчера, так как нам нужно установить связь для дальнейшей работы и мне необходимо понять, как вами усвоена тема.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Всем остальным, после выполнения  ДЗ, решение можно не присылать (проверите самостоятельно на следующем уроке).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 все, кто сомневается  в своем решении, присылайте на почту: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1C4587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gorshkova.distant@yandex.ru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20124D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7724</TotalTime>
  <Words>190</Words>
  <Application>Microsoft Office PowerPoint</Application>
  <PresentationFormat>Экран (4:3)</PresentationFormat>
  <Paragraphs>58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ДЕЙСТВИЯ С ДРОБЯМИ</vt:lpstr>
      <vt:lpstr>Цель нашего урока</vt:lpstr>
      <vt:lpstr>Проверяем домашнее задание, те кто не смог его прислать</vt:lpstr>
      <vt:lpstr>Сегодня на уроке мы разберем две задачи: № 439 (а) из задачника  и  № 653 (б) из учебника.</vt:lpstr>
      <vt:lpstr>Решаем задачи</vt:lpstr>
      <vt:lpstr>Разные задачи</vt:lpstr>
      <vt:lpstr>Итоги занятия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svg</dc:creator>
  <cp:lastModifiedBy>Мой</cp:lastModifiedBy>
  <cp:revision>1041</cp:revision>
  <dcterms:created xsi:type="dcterms:W3CDTF">2015-06-18T09:54:57Z</dcterms:created>
  <dcterms:modified xsi:type="dcterms:W3CDTF">2020-03-31T04:48:52Z</dcterms:modified>
</cp:coreProperties>
</file>