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362" r:id="rId3"/>
    <p:sldId id="346" r:id="rId4"/>
    <p:sldId id="409" r:id="rId5"/>
    <p:sldId id="405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752D"/>
    <a:srgbClr val="F3F6CB"/>
    <a:srgbClr val="9AB44D"/>
    <a:srgbClr val="7E0000"/>
    <a:srgbClr val="E8EAC9"/>
    <a:srgbClr val="FFFFFF"/>
    <a:srgbClr val="62CA76"/>
    <a:srgbClr val="066C45"/>
    <a:srgbClr val="DCEBD6"/>
    <a:srgbClr val="00A19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864" autoAdjust="0"/>
    <p:restoredTop sz="94660"/>
  </p:normalViewPr>
  <p:slideViewPr>
    <p:cSldViewPr>
      <p:cViewPr>
        <p:scale>
          <a:sx n="70" d="100"/>
          <a:sy n="70" d="100"/>
        </p:scale>
        <p:origin x="-124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0" y="1484784"/>
            <a:ext cx="9144000" cy="1470025"/>
          </a:xfrm>
        </p:spPr>
        <p:txBody>
          <a:bodyPr/>
          <a:lstStyle>
            <a:lvl1pPr>
              <a:defRPr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127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2824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6C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8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2270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 cap="none" spc="0">
          <a:ln w="1905"/>
          <a:gradFill>
            <a:gsLst>
              <a:gs pos="0">
                <a:schemeClr val="accent6">
                  <a:shade val="20000"/>
                  <a:satMod val="200000"/>
                </a:schemeClr>
              </a:gs>
              <a:gs pos="78000">
                <a:schemeClr val="accent6">
                  <a:tint val="90000"/>
                  <a:shade val="89000"/>
                  <a:satMod val="220000"/>
                </a:schemeClr>
              </a:gs>
              <a:gs pos="100000">
                <a:schemeClr val="accent6">
                  <a:tint val="12000"/>
                  <a:satMod val="255000"/>
                </a:schemeClr>
              </a:gs>
            </a:gsLst>
            <a:lin ang="5400000"/>
          </a:gra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07139" y="550868"/>
            <a:ext cx="3362325" cy="5715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720000"/>
            <a:ext cx="9144000" cy="1656184"/>
          </a:xfrm>
          <a:prstGeom prst="rect">
            <a:avLst/>
          </a:prstGeom>
          <a:solidFill>
            <a:srgbClr val="70752D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7160445" y="6401076"/>
            <a:ext cx="19835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600" dirty="0" smtClean="0"/>
              <a:t>Метапредмет – Знак</a:t>
            </a:r>
            <a:endParaRPr lang="ru-RU" sz="1600" dirty="0"/>
          </a:p>
        </p:txBody>
      </p:sp>
      <p:sp>
        <p:nvSpPr>
          <p:cNvPr id="16" name="TextBox 14"/>
          <p:cNvSpPr txBox="1"/>
          <p:nvPr/>
        </p:nvSpPr>
        <p:spPr>
          <a:xfrm>
            <a:off x="165736" y="792000"/>
            <a:ext cx="8978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solidFill>
                  <a:srgbClr val="70752D"/>
                </a:solidFill>
                <a:latin typeface="Arial Black" pitchFamily="34" charset="0"/>
              </a:rPr>
              <a:t>СОСТАВЛЕНИЕ ТАБЛИЦ.</a:t>
            </a:r>
            <a:endParaRPr lang="ru-RU" sz="2400" dirty="0">
              <a:solidFill>
                <a:srgbClr val="70752D"/>
              </a:solidFill>
              <a:latin typeface="Arial Black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20000"/>
            <a:ext cx="9144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43240"/>
            <a:ext cx="9144000" cy="548760"/>
          </a:xfrm>
        </p:spPr>
        <p:txBody>
          <a:bodyPr>
            <a:normAutofit/>
          </a:bodyPr>
          <a:lstStyle/>
          <a:p>
            <a:r>
              <a:rPr lang="ru-RU" sz="1800" dirty="0" smtClean="0">
                <a:ln>
                  <a:solidFill>
                    <a:srgbClr val="70752D"/>
                  </a:solidFill>
                </a:ln>
                <a:solidFill>
                  <a:schemeClr val="bg1"/>
                </a:solidFill>
                <a:effectLst/>
              </a:rPr>
              <a:t>ТАБЛИЦЫ И ДИАГРАММЫ</a:t>
            </a:r>
            <a:endParaRPr lang="ru-RU" sz="1800" dirty="0">
              <a:ln>
                <a:solidFill>
                  <a:srgbClr val="70752D"/>
                </a:solidFill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8954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Как составлять таблицы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целеполагание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95936" y="576430"/>
            <a:ext cx="46089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Часто приходится не только пользоваться готовыми таблицами, но и составлять их самим.</a:t>
            </a:r>
          </a:p>
          <a:p>
            <a:endParaRPr lang="ru-RU" sz="2800" dirty="0"/>
          </a:p>
          <a:p>
            <a:endParaRPr lang="ru-RU" sz="2800" dirty="0" smtClean="0"/>
          </a:p>
          <a:p>
            <a:endParaRPr lang="ru-RU" sz="2800" dirty="0"/>
          </a:p>
          <a:p>
            <a:r>
              <a:rPr lang="ru-RU" sz="2800" dirty="0" smtClean="0"/>
              <a:t>     </a:t>
            </a:r>
            <a:r>
              <a:rPr lang="ru-RU" sz="2800" dirty="0" smtClean="0">
                <a:solidFill>
                  <a:srgbClr val="C00000"/>
                </a:solidFill>
              </a:rPr>
              <a:t>Определи свою цель на</a:t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dirty="0" smtClean="0">
                <a:solidFill>
                  <a:srgbClr val="C00000"/>
                </a:solidFill>
              </a:rPr>
              <a:t>      уроке.</a:t>
            </a:r>
            <a:endParaRPr lang="ru-RU" sz="2800" dirty="0">
              <a:solidFill>
                <a:srgbClr val="C0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clrChange>
              <a:clrFrom>
                <a:srgbClr val="F2F5CA"/>
              </a:clrFrom>
              <a:clrTo>
                <a:srgbClr val="F2F5C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000" y="576000"/>
            <a:ext cx="3810000" cy="1971675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9252" y="2540925"/>
            <a:ext cx="3810000" cy="402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13770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Организация и самоорганизация учащихся. Организация обратной связи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23" name="Прямая соединительная линия 22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Как составлять таблицы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12000"/>
            <a:ext cx="9144000" cy="484632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212855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Организация и самоорганизация учащихся. Организация обратной связи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22" name="Прямоугольник 21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23" name="Прямая соединительная линия 22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Турнирные таблицы (пример 2)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692696"/>
            <a:ext cx="9144000" cy="4133088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917410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70752D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Таблицы в наших играх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Подведение итогов, рефлексия,  домашнее задание.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1936" y="692696"/>
            <a:ext cx="8644337" cy="95410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perspectiveContrastingRightFacing">
              <a:rot lat="20885726" lon="20316383" rev="463457"/>
            </a:camera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Провести </a:t>
            </a:r>
            <a:r>
              <a:rPr lang="ru-RU" sz="2800" dirty="0" smtClean="0"/>
              <a:t>со своими близкими турнир и </a:t>
            </a:r>
            <a:r>
              <a:rPr lang="ru-RU" sz="2800" dirty="0"/>
              <a:t>составить турнирную таблицу игры в «Крестики – нолики».</a:t>
            </a:r>
          </a:p>
        </p:txBody>
      </p:sp>
      <p:grpSp>
        <p:nvGrpSpPr>
          <p:cNvPr id="18" name="Группа 17"/>
          <p:cNvGrpSpPr/>
          <p:nvPr/>
        </p:nvGrpSpPr>
        <p:grpSpPr>
          <a:xfrm>
            <a:off x="179512" y="5511369"/>
            <a:ext cx="8784976" cy="1569660"/>
            <a:chOff x="179512" y="4406340"/>
            <a:chExt cx="8784976" cy="1569660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179512" y="4406340"/>
              <a:ext cx="8784976" cy="156966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A19C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2400" b="1" dirty="0">
                  <a:solidFill>
                    <a:srgbClr val="70752D"/>
                  </a:solidFill>
                </a:rPr>
                <a:t>Домашнее </a:t>
              </a:r>
              <a:r>
                <a:rPr lang="ru-RU" sz="2400" b="1" dirty="0" smtClean="0">
                  <a:solidFill>
                    <a:srgbClr val="70752D"/>
                  </a:solidFill>
                </a:rPr>
                <a:t>задание</a:t>
              </a:r>
              <a:r>
                <a:rPr lang="ru-RU" sz="2400" dirty="0"/>
                <a:t/>
              </a:r>
              <a:br>
                <a:rPr lang="ru-RU" sz="2400" dirty="0"/>
              </a:br>
              <a:r>
                <a:rPr lang="ru-RU" sz="2400" dirty="0" smtClean="0"/>
                <a:t>       У</a:t>
              </a:r>
              <a:r>
                <a:rPr lang="ru-RU" sz="2400" dirty="0"/>
                <a:t>:</a:t>
              </a:r>
              <a:r>
                <a:rPr lang="ru-RU" sz="2400" dirty="0" smtClean="0"/>
                <a:t> стр. 205, 2 фрагмент – читать</a:t>
              </a:r>
              <a:r>
                <a:rPr lang="ru-RU" sz="2400" dirty="0" smtClean="0"/>
                <a:t>.</a:t>
              </a:r>
              <a:r>
                <a:rPr lang="ru-RU" sz="2400" dirty="0" smtClean="0"/>
                <a:t> </a:t>
              </a:r>
              <a:endParaRPr lang="ru-RU" sz="2400" dirty="0" smtClean="0"/>
            </a:p>
            <a:p>
              <a:r>
                <a:rPr lang="ru-RU" sz="2400" dirty="0" smtClean="0"/>
                <a:t>Решить :</a:t>
              </a:r>
              <a:r>
                <a:rPr lang="ru-RU" sz="2400" dirty="0" smtClean="0"/>
                <a:t>№727 и   № 728 </a:t>
              </a:r>
            </a:p>
            <a:p>
              <a:endParaRPr lang="ru-RU" sz="2400" dirty="0"/>
            </a:p>
          </p:txBody>
        </p:sp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3528" y="4886247"/>
              <a:ext cx="304923" cy="304923"/>
            </a:xfrm>
            <a:prstGeom prst="rect">
              <a:avLst/>
            </a:prstGeom>
          </p:spPr>
        </p:pic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60232" y="4797152"/>
            <a:ext cx="2190750" cy="9525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2436" y="2349188"/>
            <a:ext cx="2381250" cy="21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83735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4983</TotalTime>
  <Words>84</Words>
  <Application>Microsoft Office PowerPoint</Application>
  <PresentationFormat>Экран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ТАБЛИЦЫ И ДИАГРАММЫ</vt:lpstr>
      <vt:lpstr>Как составлять таблицы</vt:lpstr>
      <vt:lpstr>Как составлять таблицы</vt:lpstr>
      <vt:lpstr>Турнирные таблицы (пример 2)</vt:lpstr>
      <vt:lpstr>Таблицы в наших играх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svg</dc:creator>
  <cp:lastModifiedBy>Мой</cp:lastModifiedBy>
  <cp:revision>672</cp:revision>
  <dcterms:created xsi:type="dcterms:W3CDTF">2015-06-18T09:54:57Z</dcterms:created>
  <dcterms:modified xsi:type="dcterms:W3CDTF">2020-05-14T05:59:14Z</dcterms:modified>
</cp:coreProperties>
</file>