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9"/>
  </p:notesMasterIdLst>
  <p:sldIdLst>
    <p:sldId id="256" r:id="rId2"/>
    <p:sldId id="362" r:id="rId3"/>
    <p:sldId id="491" r:id="rId4"/>
    <p:sldId id="492" r:id="rId5"/>
    <p:sldId id="478" r:id="rId6"/>
    <p:sldId id="493" r:id="rId7"/>
    <p:sldId id="40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6C45"/>
    <a:srgbClr val="267034"/>
    <a:srgbClr val="FFFFFF"/>
    <a:srgbClr val="EAE5CA"/>
    <a:srgbClr val="82E880"/>
    <a:srgbClr val="D3DFBF"/>
    <a:srgbClr val="F0F4FA"/>
    <a:srgbClr val="D8E2F4"/>
    <a:srgbClr val="FFFFCC"/>
    <a:srgbClr val="E5EBF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864" autoAdjust="0"/>
    <p:restoredTop sz="94660"/>
  </p:normalViewPr>
  <p:slideViewPr>
    <p:cSldViewPr>
      <p:cViewPr>
        <p:scale>
          <a:sx n="70" d="100"/>
          <a:sy n="70" d="100"/>
        </p:scale>
        <p:origin x="-124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703E8-1498-4CFE-B1D5-A78ACE61EC2B}" type="datetimeFigureOut">
              <a:rPr lang="ru-RU" smtClean="0"/>
              <a:pPr/>
              <a:t>30.03.2020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7E8E5-2E9B-4F3A-B7BD-ABB0AB5A4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8932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484784"/>
            <a:ext cx="9144000" cy="1470025"/>
          </a:xfrm>
        </p:spPr>
        <p:txBody>
          <a:bodyPr/>
          <a:lstStyle>
            <a:lvl1pPr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12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824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270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6176" y="1540196"/>
            <a:ext cx="2857500" cy="47625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692741"/>
            <a:ext cx="9144000" cy="1656184"/>
          </a:xfrm>
          <a:prstGeom prst="rect">
            <a:avLst/>
          </a:prstGeom>
          <a:solidFill>
            <a:srgbClr val="267034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6932818" y="6401076"/>
            <a:ext cx="22111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dirty="0" smtClean="0"/>
              <a:t>Метапредмет – Знание</a:t>
            </a:r>
            <a:endParaRPr lang="ru-RU" sz="1600" dirty="0"/>
          </a:p>
        </p:txBody>
      </p:sp>
      <p:sp>
        <p:nvSpPr>
          <p:cNvPr id="16" name="TextBox 14"/>
          <p:cNvSpPr txBox="1"/>
          <p:nvPr/>
        </p:nvSpPr>
        <p:spPr>
          <a:xfrm>
            <a:off x="165736" y="792000"/>
            <a:ext cx="8978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rgbClr val="066C45"/>
                </a:solidFill>
                <a:latin typeface="Arial Black" pitchFamily="34" charset="0"/>
              </a:rPr>
              <a:t>НАХОЖДЕНИЕ ЧАСТИ ЦЕЛОГО.</a:t>
            </a:r>
            <a:endParaRPr lang="ru-RU" sz="2400" dirty="0">
              <a:solidFill>
                <a:srgbClr val="066C45"/>
              </a:solidFill>
              <a:latin typeface="Arial Black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20000"/>
            <a:ext cx="9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43240"/>
            <a:ext cx="9144000" cy="548760"/>
          </a:xfrm>
        </p:spPr>
        <p:txBody>
          <a:bodyPr>
            <a:normAutofit/>
          </a:bodyPr>
          <a:lstStyle/>
          <a:p>
            <a:r>
              <a:rPr lang="ru-RU" sz="1800" dirty="0" smtClean="0">
                <a:ln>
                  <a:solidFill>
                    <a:srgbClr val="066C45"/>
                  </a:solidFill>
                </a:ln>
                <a:solidFill>
                  <a:schemeClr val="bg1"/>
                </a:solidFill>
                <a:effectLst/>
              </a:rPr>
              <a:t>ДЕЙСТВИЯ С ДРОБЯМИ</a:t>
            </a:r>
            <a:endParaRPr lang="ru-RU" sz="1800" dirty="0">
              <a:ln>
                <a:solidFill>
                  <a:srgbClr val="066C45"/>
                </a:solidFill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8954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Чем занимаемся на уроке?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целеполагание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574" y="3140968"/>
            <a:ext cx="90004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Как вы знаете, дроби в математике используются для того, чтобы кратко обозначать часть величины, которая рассматривается. Если речь идет о части, то обязательно есть и целое – то, от чего берется соответствующая часть. </a:t>
            </a:r>
            <a:r>
              <a:rPr lang="ru-RU" sz="2400" dirty="0" smtClean="0">
                <a:solidFill>
                  <a:srgbClr val="C00000"/>
                </a:solidFill>
              </a:rPr>
              <a:t>Зная целое, нужно уметь находить его часть, указанную соответствующей дробью</a:t>
            </a:r>
            <a:r>
              <a:rPr lang="ru-RU" sz="2400" dirty="0" smtClean="0"/>
              <a:t>, и, наоборот, по известной части «восстанавливать» целое.</a:t>
            </a:r>
            <a:endParaRPr lang="ru-RU" sz="2400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clrChange>
              <a:clrFrom>
                <a:srgbClr val="E1F0D9"/>
              </a:clrFrom>
              <a:clrTo>
                <a:srgbClr val="E1F0D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00" y="576000"/>
            <a:ext cx="4286250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3770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Организация и самоорганизация учащихся. Организация обратной связи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Нахождение части целого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40000"/>
            <a:ext cx="1905000" cy="458152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16000" y="1044000"/>
            <a:ext cx="7048500" cy="404812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3728" y="858262"/>
            <a:ext cx="361950" cy="371475"/>
          </a:xfrm>
          <a:prstGeom prst="rect">
            <a:avLst/>
          </a:prstGeom>
          <a:effectLst>
            <a:outerShdw blurRad="88900" dist="1270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170761"/>
            <a:ext cx="9144000" cy="12303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4076648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01113" y="1043999"/>
            <a:ext cx="6858000" cy="31146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Организация и самоорганизация учащихся. Организация обратной связи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Нахождение части целого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3728" y="858262"/>
            <a:ext cx="361950" cy="371475"/>
          </a:xfrm>
          <a:prstGeom prst="rect">
            <a:avLst/>
          </a:prstGeom>
          <a:effectLst>
            <a:outerShdw blurRad="88900" dist="1270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01113" y="4354762"/>
            <a:ext cx="6858000" cy="153352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043999"/>
            <a:ext cx="1762125" cy="33813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1540739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Упражнения 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Cambria Math" pitchFamily="18" charset="0"/>
                  <a:ea typeface="Cambria Math" pitchFamily="18" charset="0"/>
                </a:rPr>
                <a:t>                                             </a:t>
              </a:r>
              <a:endParaRPr lang="ru-RU" sz="24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066C4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267034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647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Скругленный прямоугольник 21"/>
          <p:cNvSpPr/>
          <p:nvPr/>
        </p:nvSpPr>
        <p:spPr>
          <a:xfrm>
            <a:off x="7308304" y="2124000"/>
            <a:ext cx="160460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решение</a:t>
            </a:r>
            <a:endParaRPr lang="ru-RU" sz="2400" dirty="0">
              <a:solidFill>
                <a:srgbClr val="066C45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3" name="Прямоугольник 22"/>
              <p:cNvSpPr/>
              <p:nvPr/>
            </p:nvSpPr>
            <p:spPr>
              <a:xfrm>
                <a:off x="4008887" y="2124000"/>
                <a:ext cx="3083946" cy="7920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 pitchFamily="18" charset="0"/>
                        </a:rPr>
                        <m:t>32∙ </m:t>
                      </m:r>
                      <m:f>
                        <m:fPr>
                          <m:ctrlPr>
                            <a:rPr lang="ru-RU" sz="240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a:rPr lang="ru-RU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2400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 pitchFamily="18" charset="0"/>
                            </a:rPr>
                            <m:t>4</m:t>
                          </m:r>
                        </m:den>
                      </m:f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 pitchFamily="18" charset="0"/>
                        </a:rPr>
                        <m:t> =24 ученика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8887" y="2124000"/>
                <a:ext cx="3083946" cy="7920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6350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188000"/>
            <a:ext cx="9144000" cy="84124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4131103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224000"/>
            <a:ext cx="9144000" cy="486460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Упражнения 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Cambria Math" pitchFamily="18" charset="0"/>
                  <a:ea typeface="Cambria Math" pitchFamily="18" charset="0"/>
                </a:rPr>
                <a:t>                                             </a:t>
              </a:r>
              <a:endParaRPr lang="ru-RU" sz="24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066C4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267034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648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Скругленный прямоугольник 21"/>
          <p:cNvSpPr/>
          <p:nvPr/>
        </p:nvSpPr>
        <p:spPr>
          <a:xfrm>
            <a:off x="7117913" y="2348880"/>
            <a:ext cx="160460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решение</a:t>
            </a:r>
            <a:endParaRPr lang="ru-RU" sz="2400" dirty="0">
              <a:solidFill>
                <a:srgbClr val="066C45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3" name="Прямоугольник 22"/>
              <p:cNvSpPr/>
              <p:nvPr/>
            </p:nvSpPr>
            <p:spPr>
              <a:xfrm>
                <a:off x="56705" y="2924944"/>
                <a:ext cx="8960449" cy="122413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1) 1 − </m:t>
                    </m:r>
                    <m:f>
                      <m:fPr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5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8</m:t>
                        </m:r>
                      </m:den>
                    </m:f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 =</m:t>
                    </m:r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dirty="0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dirty="0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3</m:t>
                        </m:r>
                      </m:num>
                      <m:den>
                        <m:r>
                          <a:rPr lang="ru-RU" sz="2400" b="0" i="1" dirty="0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ru-RU" sz="2400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−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  </m:t>
                    </m:r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такая часть чистых страниц</a:t>
                </a:r>
              </a:p>
              <a:p>
                <a:pPr/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2) 24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3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9 −чистых страниц.</m:t>
                    </m:r>
                  </m:oMath>
                </a14:m>
                <a:endParaRPr lang="ru-RU" sz="2400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05" y="2924944"/>
                <a:ext cx="8960449" cy="1224136"/>
              </a:xfrm>
              <a:prstGeom prst="rect">
                <a:avLst/>
              </a:prstGeom>
              <a:blipFill rotWithShape="1">
                <a:blip r:embed="rId4"/>
                <a:stretch>
                  <a:fillRect l="-1020"/>
                </a:stretch>
              </a:blipFill>
              <a:ln w="6350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514817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Итоги занятия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Подведение итогов, рефлексия,  домашнее задание.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181875" y="5435325"/>
            <a:ext cx="8784976" cy="1200329"/>
            <a:chOff x="179512" y="4406340"/>
            <a:chExt cx="8784976" cy="1200329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179512" y="4406340"/>
              <a:ext cx="8784976" cy="120032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A19C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066C45"/>
                  </a:solidFill>
                </a:rPr>
                <a:t>Домашнее </a:t>
              </a:r>
              <a:r>
                <a:rPr lang="ru-RU" sz="2400" b="1" dirty="0" smtClean="0">
                  <a:solidFill>
                    <a:srgbClr val="066C45"/>
                  </a:solidFill>
                </a:rPr>
                <a:t>задание</a:t>
              </a:r>
              <a:r>
                <a:rPr lang="ru-RU" sz="2400" dirty="0"/>
                <a:t/>
              </a:r>
              <a:br>
                <a:rPr lang="ru-RU" sz="2400" dirty="0"/>
              </a:br>
              <a:r>
                <a:rPr lang="ru-RU" sz="2400" dirty="0" smtClean="0"/>
                <a:t>       У:  стр. 176, фрагмент 1 – читать; «Вопросы и задания» №1, </a:t>
              </a:r>
            </a:p>
            <a:p>
              <a:r>
                <a:rPr lang="ru-RU" sz="2400" dirty="0" smtClean="0"/>
                <a:t>№ 647(б), </a:t>
              </a:r>
              <a:r>
                <a:rPr lang="ru-RU" sz="2400" dirty="0" smtClean="0"/>
                <a:t>649 (б).</a:t>
              </a:r>
              <a:endParaRPr lang="ru-RU" sz="2400" dirty="0"/>
            </a:p>
          </p:txBody>
        </p:sp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4886247"/>
              <a:ext cx="304923" cy="304923"/>
            </a:xfrm>
            <a:prstGeom prst="rect">
              <a:avLst/>
            </a:prstGeom>
          </p:spPr>
        </p:pic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16216" y="4780260"/>
            <a:ext cx="2190750" cy="952500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4111805" y="702521"/>
            <a:ext cx="48550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rgbClr val="FFFFFF"/>
                  </a:glow>
                </a:effectLst>
              </a:rPr>
              <a:t>Какая часть целого?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1875" y="702521"/>
            <a:ext cx="4102093" cy="473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36278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7736</TotalTime>
  <Words>130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ДЕЙСТВИЯ С ДРОБЯМИ</vt:lpstr>
      <vt:lpstr>Чем занимаемся на уроке?</vt:lpstr>
      <vt:lpstr>Нахождение части целого</vt:lpstr>
      <vt:lpstr>Нахождение части целого</vt:lpstr>
      <vt:lpstr>Упражнения </vt:lpstr>
      <vt:lpstr>Упражнения </vt:lpstr>
      <vt:lpstr>Итоги занятия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Мой</cp:lastModifiedBy>
  <cp:revision>1039</cp:revision>
  <dcterms:created xsi:type="dcterms:W3CDTF">2015-06-18T09:54:57Z</dcterms:created>
  <dcterms:modified xsi:type="dcterms:W3CDTF">2020-03-30T03:50:08Z</dcterms:modified>
</cp:coreProperties>
</file>