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420" r:id="rId2"/>
    <p:sldId id="438" r:id="rId3"/>
    <p:sldId id="443" r:id="rId4"/>
    <p:sldId id="444" r:id="rId5"/>
    <p:sldId id="440" r:id="rId6"/>
    <p:sldId id="44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481C"/>
    <a:srgbClr val="70752D"/>
    <a:srgbClr val="E2E9F6"/>
    <a:srgbClr val="C8D6F0"/>
    <a:srgbClr val="9AB44D"/>
    <a:srgbClr val="FFFFFF"/>
    <a:srgbClr val="7E0000"/>
    <a:srgbClr val="E8EAC9"/>
    <a:srgbClr val="62CA76"/>
    <a:srgbClr val="066C4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64" autoAdjust="0"/>
    <p:restoredTop sz="94660"/>
  </p:normalViewPr>
  <p:slideViewPr>
    <p:cSldViewPr>
      <p:cViewPr>
        <p:scale>
          <a:sx n="70" d="100"/>
          <a:sy n="70" d="100"/>
        </p:scale>
        <p:origin x="-124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484784"/>
            <a:ext cx="9144000" cy="1470025"/>
          </a:xfrm>
        </p:spPr>
        <p:txBody>
          <a:bodyPr/>
          <a:lstStyle>
            <a:lvl1pPr>
              <a:defRPr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127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2824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EA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270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 cap="none" spc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92" y="564474"/>
            <a:ext cx="2667000" cy="571500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142156" y="3088908"/>
            <a:ext cx="1224136" cy="461665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Литр </a:t>
            </a:r>
            <a:r>
              <a:rPr lang="en-US" sz="2400" dirty="0" smtClean="0"/>
              <a:t>&gt;&gt;</a:t>
            </a:r>
            <a:endParaRPr lang="ru-RU" sz="24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Организация и самоорганизация учащихся. Организация обратной связи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Единицы объема 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672272" y="576703"/>
            <a:ext cx="1386471" cy="432048"/>
          </a:xfrm>
          <a:prstGeom prst="rect">
            <a:avLst/>
          </a:prstGeom>
          <a:solidFill>
            <a:srgbClr val="70752D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Стр. 194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80767" y="1381323"/>
            <a:ext cx="6191250" cy="433387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99792" y="1253107"/>
            <a:ext cx="361950" cy="371475"/>
          </a:xfrm>
          <a:prstGeom prst="rect">
            <a:avLst/>
          </a:prstGeom>
          <a:effectLst>
            <a:outerShdw blurRad="76200" dist="762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0125" y="2362200"/>
            <a:ext cx="7143750" cy="21336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5626" y="5588840"/>
            <a:ext cx="2676525" cy="666750"/>
          </a:xfrm>
          <a:prstGeom prst="rect">
            <a:avLst/>
          </a:prstGeom>
          <a:effectLst>
            <a:outerShdw blurRad="76200" dist="762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21909" y="1132721"/>
            <a:ext cx="6667500" cy="456247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7" name="Скругленный прямоугольник 16"/>
          <p:cNvSpPr/>
          <p:nvPr/>
        </p:nvSpPr>
        <p:spPr>
          <a:xfrm>
            <a:off x="5148064" y="551499"/>
            <a:ext cx="3923953" cy="432048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70752D"/>
                </a:solidFill>
              </a:rPr>
              <a:t>Перевод единиц объема</a:t>
            </a:r>
            <a:endParaRPr lang="ru-RU" sz="2400" dirty="0">
              <a:solidFill>
                <a:srgbClr val="70752D"/>
              </a:solid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1500" y="1633537"/>
            <a:ext cx="8001000" cy="359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99393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69290" y="785794"/>
            <a:ext cx="5374710" cy="304055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Организация и самоорганизация учащихся. Организация обратной связи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Объем прямоугольного параллелепипеда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572396" y="214290"/>
            <a:ext cx="1259768" cy="432048"/>
          </a:xfrm>
          <a:prstGeom prst="rect">
            <a:avLst/>
          </a:prstGeom>
          <a:solidFill>
            <a:srgbClr val="70752D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Стр. 195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6056" y="4428000"/>
            <a:ext cx="3810000" cy="1905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596" y="4217067"/>
            <a:ext cx="1952654" cy="228851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0" name="Скругленный прямоугольник 19"/>
          <p:cNvSpPr/>
          <p:nvPr/>
        </p:nvSpPr>
        <p:spPr>
          <a:xfrm>
            <a:off x="2553567" y="5787776"/>
            <a:ext cx="1730402" cy="432048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70752D"/>
                </a:solidFill>
              </a:rPr>
              <a:t>пример</a:t>
            </a:r>
            <a:endParaRPr lang="ru-RU" sz="2400" dirty="0">
              <a:solidFill>
                <a:srgbClr val="70752D"/>
              </a:solidFill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1480"/>
            <a:ext cx="3750496" cy="342902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0100" y="2000240"/>
            <a:ext cx="7143750" cy="423862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3471838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Единицы объема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Практикум</a:t>
            </a:r>
          </a:p>
        </p:txBody>
      </p:sp>
      <p:grpSp>
        <p:nvGrpSpPr>
          <p:cNvPr id="14" name="Группа 14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16" name="TextBox 15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                                              </a:t>
              </a:r>
              <a:endParaRPr lang="ru-RU" sz="2400" dirty="0"/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70752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70752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709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4000"/>
            <a:ext cx="9144000" cy="95097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7" name="Скругленный прямоугольник 46"/>
          <p:cNvSpPr/>
          <p:nvPr/>
        </p:nvSpPr>
        <p:spPr>
          <a:xfrm>
            <a:off x="7500958" y="2571744"/>
            <a:ext cx="122364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70752D"/>
                </a:solidFill>
              </a:rPr>
              <a:t>ответ</a:t>
            </a:r>
            <a:endParaRPr lang="ru-RU" sz="2400" dirty="0">
              <a:solidFill>
                <a:srgbClr val="70752D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158" y="3500438"/>
            <a:ext cx="7439857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Cambria Math" pitchFamily="18" charset="0"/>
                <a:ea typeface="Cambria Math" pitchFamily="18" charset="0"/>
              </a:rPr>
              <a:t>а</a:t>
            </a: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) см;  б) м</a:t>
            </a:r>
            <a:r>
              <a:rPr lang="ru-RU" sz="2800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;  в) литр;  г) м; д) м</a:t>
            </a:r>
            <a:r>
              <a:rPr lang="ru-RU" sz="2800" baseline="30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; е) см</a:t>
            </a:r>
            <a:r>
              <a:rPr lang="ru-RU" sz="2800" baseline="30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; ж) м.</a:t>
            </a:r>
            <a:endParaRPr lang="ru-RU" sz="2800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63791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Складываем из кубиков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Практикум</a:t>
            </a:r>
          </a:p>
        </p:txBody>
      </p:sp>
      <p:grpSp>
        <p:nvGrpSpPr>
          <p:cNvPr id="9" name="Группа 14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16" name="TextBox 15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                                              </a:t>
              </a:r>
              <a:endParaRPr lang="ru-RU" sz="2400" dirty="0"/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70752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70752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700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7" name="Скругленный прямоугольник 46"/>
          <p:cNvSpPr/>
          <p:nvPr/>
        </p:nvSpPr>
        <p:spPr>
          <a:xfrm>
            <a:off x="7812360" y="4925140"/>
            <a:ext cx="122364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70752D"/>
                </a:solidFill>
              </a:rPr>
              <a:t>ответ</a:t>
            </a:r>
            <a:endParaRPr lang="ru-RU" sz="2400" dirty="0">
              <a:solidFill>
                <a:srgbClr val="70752D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777" y="5494157"/>
            <a:ext cx="8731223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Cambria Math" pitchFamily="18" charset="0"/>
                <a:ea typeface="Cambria Math" pitchFamily="18" charset="0"/>
              </a:rPr>
              <a:t>а</a:t>
            </a: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) 8 куб. ед.; б) 10 куб. ед.; в) 8 куб. ед.;  г) 12 куб. ед.</a:t>
            </a:r>
          </a:p>
          <a:p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Тела с равными объемами – </a:t>
            </a:r>
            <a:r>
              <a:rPr lang="ru-RU" sz="3200" i="1" dirty="0" smtClean="0">
                <a:latin typeface="Cambria Math" pitchFamily="18" charset="0"/>
                <a:ea typeface="Cambria Math" pitchFamily="18" charset="0"/>
              </a:rPr>
              <a:t>а</a:t>
            </a:r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  и </a:t>
            </a:r>
            <a:r>
              <a:rPr lang="ru-RU" sz="3200" i="1" dirty="0" smtClean="0">
                <a:latin typeface="+mj-lt"/>
                <a:ea typeface="Cambria Math" pitchFamily="18" charset="0"/>
              </a:rPr>
              <a:t>в.</a:t>
            </a:r>
            <a:endParaRPr lang="ru-RU" sz="3200" i="1" dirty="0">
              <a:latin typeface="+mj-lt"/>
              <a:ea typeface="Cambria Math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72" y="1571612"/>
            <a:ext cx="7973776" cy="313369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16286658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Складываем из кубиков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Практикум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16" name="TextBox 15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                                              </a:t>
              </a:r>
              <a:endParaRPr lang="ru-RU" sz="2400" dirty="0"/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70752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70752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701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7" name="Скругленный прямоугольник 46"/>
          <p:cNvSpPr/>
          <p:nvPr/>
        </p:nvSpPr>
        <p:spPr>
          <a:xfrm>
            <a:off x="7812360" y="3861048"/>
            <a:ext cx="122364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70752D"/>
                </a:solidFill>
              </a:rPr>
              <a:t>ответ</a:t>
            </a:r>
            <a:endParaRPr lang="ru-RU" sz="2400" dirty="0">
              <a:solidFill>
                <a:srgbClr val="70752D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2496" y="4365104"/>
            <a:ext cx="8731223" cy="95410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В коробку войдет 36 кубиков;</a:t>
            </a:r>
          </a:p>
          <a:p>
            <a:r>
              <a:rPr lang="ru-RU" sz="2800" dirty="0" smtClean="0">
                <a:latin typeface="Cambria Math" pitchFamily="18" charset="0"/>
                <a:ea typeface="Cambria Math" pitchFamily="18" charset="0"/>
              </a:rPr>
              <a:t>Объем –  36 куб. ед.</a:t>
            </a:r>
            <a:endParaRPr lang="ru-RU" sz="3200" dirty="0">
              <a:latin typeface="+mj-lt"/>
              <a:ea typeface="Cambria Math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750" y="1224000"/>
            <a:ext cx="8572500" cy="25527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3272339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Вычисляем объем параллелепипеда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Проверка полученных результатов. Коррекция.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75551" y="648000"/>
            <a:ext cx="8960449" cy="461665"/>
            <a:chOff x="178553" y="614919"/>
            <a:chExt cx="8960449" cy="461665"/>
          </a:xfrm>
        </p:grpSpPr>
        <p:sp>
          <p:nvSpPr>
            <p:cNvPr id="16" name="TextBox 15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                                              </a:t>
              </a:r>
              <a:endParaRPr lang="ru-RU" sz="2400" dirty="0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70752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70752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704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7" name="Скругленный прямоугольник 46"/>
          <p:cNvSpPr/>
          <p:nvPr/>
        </p:nvSpPr>
        <p:spPr>
          <a:xfrm>
            <a:off x="7792940" y="2132856"/>
            <a:ext cx="122364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70752D"/>
                </a:solidFill>
              </a:rPr>
              <a:t>ответ</a:t>
            </a:r>
            <a:endParaRPr lang="ru-RU" sz="2400" dirty="0">
              <a:solidFill>
                <a:srgbClr val="70752D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1538" y="3357562"/>
            <a:ext cx="640715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Cambria Math" pitchFamily="18" charset="0"/>
                <a:ea typeface="Cambria Math" pitchFamily="18" charset="0"/>
              </a:rPr>
              <a:t>а</a:t>
            </a: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) 1 ∙ 3 ∙ 2 = 6 м</a:t>
            </a:r>
            <a:r>
              <a:rPr lang="ru-RU" sz="2400" baseline="30000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;       в) 5 </a:t>
            </a:r>
            <a:r>
              <a:rPr lang="ru-RU" sz="2400" dirty="0">
                <a:latin typeface="Cambria Math" pitchFamily="18" charset="0"/>
                <a:ea typeface="Cambria Math" pitchFamily="18" charset="0"/>
              </a:rPr>
              <a:t>∙ </a:t>
            </a: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6 </a:t>
            </a:r>
            <a:r>
              <a:rPr lang="ru-RU" sz="2400" dirty="0">
                <a:latin typeface="Cambria Math" pitchFamily="18" charset="0"/>
                <a:ea typeface="Cambria Math" pitchFamily="18" charset="0"/>
              </a:rPr>
              <a:t>∙ </a:t>
            </a: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118 </a:t>
            </a:r>
            <a:r>
              <a:rPr lang="ru-RU" sz="2400" dirty="0">
                <a:latin typeface="Cambria Math" pitchFamily="18" charset="0"/>
                <a:ea typeface="Cambria Math" pitchFamily="18" charset="0"/>
              </a:rPr>
              <a:t>= </a:t>
            </a: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3540 мм</a:t>
            </a:r>
            <a:r>
              <a:rPr lang="ru-RU" sz="2400" baseline="30000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; </a:t>
            </a:r>
            <a:endParaRPr lang="ru-RU" sz="2400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750" y="1224000"/>
            <a:ext cx="8572500" cy="67627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0" name="Прямоугольник 19"/>
          <p:cNvSpPr/>
          <p:nvPr/>
        </p:nvSpPr>
        <p:spPr>
          <a:xfrm>
            <a:off x="3000364" y="2214554"/>
            <a:ext cx="32147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V=</a:t>
            </a:r>
            <a:r>
              <a:rPr lang="en-US" sz="4000" b="1" dirty="0" err="1" smtClean="0"/>
              <a:t>a·b·c</a:t>
            </a:r>
            <a:endParaRPr lang="ru-RU" sz="4000" dirty="0"/>
          </a:p>
        </p:txBody>
      </p:sp>
      <p:grpSp>
        <p:nvGrpSpPr>
          <p:cNvPr id="21" name="Группа 20"/>
          <p:cNvGrpSpPr/>
          <p:nvPr/>
        </p:nvGrpSpPr>
        <p:grpSpPr>
          <a:xfrm>
            <a:off x="359024" y="5286388"/>
            <a:ext cx="8784976" cy="830997"/>
            <a:chOff x="179512" y="4406340"/>
            <a:chExt cx="8784976" cy="830997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179512" y="4406340"/>
              <a:ext cx="8784976" cy="83099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A19C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70752D"/>
                  </a:solidFill>
                </a:rPr>
                <a:t>Домашнее </a:t>
              </a:r>
              <a:r>
                <a:rPr lang="ru-RU" sz="2400" b="1" dirty="0" smtClean="0">
                  <a:solidFill>
                    <a:srgbClr val="70752D"/>
                  </a:solidFill>
                </a:rPr>
                <a:t>задание</a:t>
              </a:r>
              <a:r>
                <a:rPr lang="ru-RU" sz="2400" dirty="0"/>
                <a:t/>
              </a:r>
              <a:br>
                <a:rPr lang="ru-RU" sz="2400" dirty="0"/>
              </a:br>
              <a:r>
                <a:rPr lang="ru-RU" sz="2400" dirty="0" smtClean="0"/>
                <a:t>       У: стр. 194-195 – читать;  № 701(б), 702 (1), 704(б, г).</a:t>
              </a:r>
              <a:endParaRPr lang="ru-RU" sz="2400" dirty="0"/>
            </a:p>
          </p:txBody>
        </p:sp>
        <p:pic>
          <p:nvPicPr>
            <p:cNvPr id="23" name="Рисунок 2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4886247"/>
              <a:ext cx="304923" cy="3049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29940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5720</TotalTime>
  <Words>176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Единицы объема </vt:lpstr>
      <vt:lpstr>Объем прямоугольного параллелепипеда</vt:lpstr>
      <vt:lpstr>Единицы объема</vt:lpstr>
      <vt:lpstr>Складываем из кубиков</vt:lpstr>
      <vt:lpstr>Складываем из кубиков</vt:lpstr>
      <vt:lpstr>Вычисляем объем параллелепипеда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svg</dc:creator>
  <cp:lastModifiedBy>Мой</cp:lastModifiedBy>
  <cp:revision>777</cp:revision>
  <dcterms:created xsi:type="dcterms:W3CDTF">2015-06-18T09:54:57Z</dcterms:created>
  <dcterms:modified xsi:type="dcterms:W3CDTF">2020-04-26T19:52:30Z</dcterms:modified>
</cp:coreProperties>
</file>