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12" r:id="rId2"/>
    <p:sldId id="351" r:id="rId3"/>
    <p:sldId id="352" r:id="rId4"/>
    <p:sldId id="353" r:id="rId5"/>
    <p:sldId id="354" r:id="rId6"/>
    <p:sldId id="355" r:id="rId7"/>
    <p:sldId id="356" r:id="rId8"/>
    <p:sldId id="359" r:id="rId9"/>
    <p:sldId id="360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00FF"/>
    <a:srgbClr val="CC3399"/>
    <a:srgbClr val="A200C8"/>
    <a:srgbClr val="CC0000"/>
    <a:srgbClr val="003366"/>
    <a:srgbClr val="006600"/>
    <a:srgbClr val="FF6161"/>
    <a:srgbClr val="99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6.wmf"/><Relationship Id="rId7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10" Type="http://schemas.openxmlformats.org/officeDocument/2006/relationships/image" Target="../media/image12.wmf"/><Relationship Id="rId4" Type="http://schemas.openxmlformats.org/officeDocument/2006/relationships/image" Target="../media/image7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6.wmf"/><Relationship Id="rId7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3.wmf"/><Relationship Id="rId5" Type="http://schemas.openxmlformats.org/officeDocument/2006/relationships/image" Target="../media/image8.wmf"/><Relationship Id="rId10" Type="http://schemas.openxmlformats.org/officeDocument/2006/relationships/image" Target="../media/image12.wmf"/><Relationship Id="rId4" Type="http://schemas.openxmlformats.org/officeDocument/2006/relationships/image" Target="../media/image7.wmf"/><Relationship Id="rId9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0.wmf"/><Relationship Id="rId4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4B897D8-8516-491F-9A5C-D690CC1C37DA}" type="datetimeFigureOut">
              <a:rPr lang="ru-RU"/>
              <a:pPr>
                <a:defRPr/>
              </a:pPr>
              <a:t>24.04.2020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1CD26E6-338C-475E-9794-3CE148E51D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B25C6E-2910-4C24-BFEB-C7FD4C3D704E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24219F-8809-47EA-9532-AADE86E5FC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947BF-FCE5-4B1F-9F8E-9037B3DB9C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A5847-A79A-4E2D-88B0-10F0971255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3358D-0631-48CF-903E-6C710F8560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07EFC-E865-4D84-BF12-72CC9DB411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3CA11-BC2F-45AC-981C-78EEC45BBC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B5574B-8553-476B-94CF-7103B93C38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89B70-9CD2-48D7-A164-2D4CC14C16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5B0483-3CCC-45E9-9FF9-593DBE95D9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A0DAD-35A1-46A5-9A8C-E8E9D991B0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0C547-DF2A-49E1-9012-1438FF393F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5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CB2E2AA-0A6D-4BB4-863E-6D56D67068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7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0" y="346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0" y="1253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0" y="1706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0" y="2160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0" y="799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0" y="2614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0" y="3521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0" y="3067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0" y="3974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612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4694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5148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5602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158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3334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3787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4241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1066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1519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1973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2426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2880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1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Relationship Id="rId14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Relationship Id="rId14" Type="http://schemas.openxmlformats.org/officeDocument/2006/relationships/oleObject" Target="../embeddings/oleObject2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2.png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4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1259632" y="2132856"/>
            <a:ext cx="6408712" cy="803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Уравнение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sin x = a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8" name="Picture 2" descr="http://amma.org.ua/static/img/0000/0001/2797/12797710.dpxftu4ri8.W665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0121" y="3356993"/>
            <a:ext cx="3433879" cy="350100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692696"/>
            <a:ext cx="61109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Рассмотрим уравнение  </a:t>
            </a:r>
            <a:r>
              <a:rPr lang="en-US" sz="4400" b="1" i="1" dirty="0" err="1" smtClean="0">
                <a:solidFill>
                  <a:srgbClr val="C0000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sinx</a:t>
            </a:r>
            <a:r>
              <a:rPr lang="en-US" sz="4400" b="1" i="1" dirty="0" smtClean="0">
                <a:solidFill>
                  <a:srgbClr val="C0000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 = a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412776"/>
            <a:ext cx="4960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Вспомним, что такое </a:t>
            </a:r>
            <a:r>
              <a:rPr lang="en-US" sz="3600" b="1" i="1" dirty="0" err="1" smtClean="0">
                <a:solidFill>
                  <a:srgbClr val="C0000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sinx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592" y="2060848"/>
            <a:ext cx="69365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Monotype Corsiva" pitchFamily="66" charset="0"/>
                <a:ea typeface="+mj-ea"/>
                <a:cs typeface="Times New Roman" pitchFamily="18" charset="0"/>
              </a:rPr>
              <a:t>(Ордината точки (или точек) единичной </a:t>
            </a:r>
          </a:p>
          <a:p>
            <a:r>
              <a:rPr lang="ru-RU" sz="3200" b="1" i="1" dirty="0" smtClean="0">
                <a:latin typeface="Monotype Corsiva" pitchFamily="66" charset="0"/>
                <a:ea typeface="+mj-ea"/>
                <a:cs typeface="Times New Roman" pitchFamily="18" charset="0"/>
              </a:rPr>
              <a:t>окружности, полученной поворотом точки </a:t>
            </a:r>
          </a:p>
          <a:p>
            <a:r>
              <a:rPr lang="ru-RU" sz="3200" b="1" i="1" dirty="0" smtClean="0">
                <a:solidFill>
                  <a:srgbClr val="C0000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Р(1;0) </a:t>
            </a:r>
            <a:r>
              <a:rPr lang="ru-RU" sz="3200" b="1" i="1" dirty="0" smtClean="0">
                <a:latin typeface="Monotype Corsiva" pitchFamily="66" charset="0"/>
                <a:ea typeface="+mj-ea"/>
                <a:cs typeface="Times New Roman" pitchFamily="18" charset="0"/>
              </a:rPr>
              <a:t>вокруг начала координат на угол </a:t>
            </a:r>
            <a:r>
              <a:rPr lang="ru-RU" sz="3200" b="1" i="1" dirty="0" err="1" smtClean="0">
                <a:solidFill>
                  <a:srgbClr val="C0000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х</a:t>
            </a:r>
            <a:r>
              <a:rPr lang="ru-RU" sz="3200" b="1" i="1" dirty="0" smtClean="0">
                <a:solidFill>
                  <a:srgbClr val="C0000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)</a:t>
            </a:r>
            <a:r>
              <a:rPr lang="ru-RU" sz="3200" b="1" i="1" dirty="0" smtClean="0">
                <a:latin typeface="Monotype Corsiva" pitchFamily="66" charset="0"/>
                <a:ea typeface="+mj-ea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576" y="3717032"/>
            <a:ext cx="7786106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Значит, корни уравнения </a:t>
            </a:r>
            <a:r>
              <a:rPr lang="en-US" sz="4400" b="1" i="1" dirty="0" err="1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sinx</a:t>
            </a:r>
            <a:r>
              <a:rPr lang="en-US" sz="4400" b="1" i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= a 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− углы</a:t>
            </a:r>
          </a:p>
          <a:p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поворота точки </a:t>
            </a:r>
            <a:r>
              <a:rPr lang="ru-RU" sz="3600" b="1" i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Р(1;0)  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в</a:t>
            </a:r>
            <a:r>
              <a:rPr lang="ru-RU" sz="3600" b="1" i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точку единичной</a:t>
            </a:r>
          </a:p>
          <a:p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окружности, имеющей абсциссу </a:t>
            </a:r>
            <a:r>
              <a:rPr lang="ru-RU" sz="3600" b="1" i="1" dirty="0" smtClean="0">
                <a:solidFill>
                  <a:srgbClr val="C0000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а.</a:t>
            </a:r>
            <a:endParaRPr lang="ru-RU" sz="3600" b="1" i="1" dirty="0" smtClean="0">
              <a:solidFill>
                <a:srgbClr val="002060"/>
              </a:solidFill>
              <a:latin typeface="Monotype Corsiva" pitchFamily="66" charset="0"/>
              <a:ea typeface="+mj-ea"/>
              <a:cs typeface="Times New Roman" pitchFamily="18" charset="0"/>
            </a:endParaRPr>
          </a:p>
        </p:txBody>
      </p:sp>
      <p:pic>
        <p:nvPicPr>
          <p:cNvPr id="8" name="Picture 2" descr="http://amma.org.ua/static/img/0000/0001/2797/12797710.dpxftu4ri8.W665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380312" y="5059835"/>
            <a:ext cx="1763688" cy="17981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971600" y="548680"/>
            <a:ext cx="6696744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50000"/>
              </a:lnSpc>
            </a:pPr>
            <a:r>
              <a:rPr lang="ru-RU" sz="4000" b="1" i="1" dirty="0" smtClean="0">
                <a:solidFill>
                  <a:srgbClr val="00206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Решим уравнение  </a:t>
            </a:r>
          </a:p>
          <a:p>
            <a:pPr marL="342900" indent="-342900" algn="ctr">
              <a:lnSpc>
                <a:spcPct val="150000"/>
              </a:lnSpc>
            </a:pPr>
            <a:r>
              <a:rPr lang="en-US" sz="5400" b="1" i="1" dirty="0" err="1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sinx</a:t>
            </a:r>
            <a:r>
              <a:rPr lang="en-US" sz="5400" b="1" i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=</a:t>
            </a:r>
            <a:endParaRPr lang="ru-RU" sz="5400" dirty="0" smtClean="0"/>
          </a:p>
          <a:p>
            <a:pPr marL="342900" indent="-342900" algn="ctr"/>
            <a:r>
              <a:rPr lang="ru-RU" sz="4000" b="1" i="1" dirty="0" smtClean="0">
                <a:solidFill>
                  <a:srgbClr val="00206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 </a:t>
            </a:r>
            <a:endParaRPr lang="en-US" sz="4000" b="1" i="1" dirty="0">
              <a:solidFill>
                <a:srgbClr val="002060"/>
              </a:solidFill>
              <a:latin typeface="Monotype Corsiva" pitchFamily="66" charset="0"/>
              <a:ea typeface="+mj-ea"/>
              <a:cs typeface="Times New Roman" pitchFamily="18" charset="0"/>
            </a:endParaRPr>
          </a:p>
          <a:p>
            <a:pPr marL="342900" indent="-342900" algn="ctr"/>
            <a:endParaRPr lang="en-US" sz="4800" b="1" dirty="0">
              <a:latin typeface="Arial" charset="0"/>
            </a:endParaRPr>
          </a:p>
          <a:p>
            <a:pPr marL="342900" indent="-342900" algn="ctr"/>
            <a:endParaRPr lang="en-US" sz="4800" b="1" dirty="0">
              <a:latin typeface="Arial" charset="0"/>
            </a:endParaRPr>
          </a:p>
          <a:p>
            <a:pPr marL="342900" indent="-342900" algn="ctr"/>
            <a:r>
              <a:rPr lang="en-US" sz="4800" b="1" dirty="0">
                <a:latin typeface="Arial" charset="0"/>
              </a:rPr>
              <a:t> </a:t>
            </a:r>
            <a:endParaRPr lang="ru-RU" sz="4800" b="1" dirty="0">
              <a:latin typeface="Arial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436096" y="1556792"/>
          <a:ext cx="864096" cy="1395688"/>
        </p:xfrm>
        <a:graphic>
          <a:graphicData uri="http://schemas.openxmlformats.org/presentationml/2006/ole">
            <p:oleObj spid="_x0000_s1030" name="Формула" r:id="rId3" imgW="266400" imgH="431640" progId="Equation.3">
              <p:embed/>
            </p:oleObj>
          </a:graphicData>
        </a:graphic>
      </p:graphicFrame>
      <p:pic>
        <p:nvPicPr>
          <p:cNvPr id="11" name="Picture 2" descr="http://amma.org.ua/static/img/0000/0001/2797/12797710.dpxftu4ri8.W665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380312" y="5059835"/>
            <a:ext cx="1763688" cy="17981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0" y="0"/>
            <a:ext cx="9144000" cy="6858000"/>
            <a:chOff x="-93" y="272"/>
            <a:chExt cx="7042" cy="4452"/>
          </a:xfrm>
        </p:grpSpPr>
        <p:sp>
          <p:nvSpPr>
            <p:cNvPr id="3113" name="AutoShape 58"/>
            <p:cNvSpPr>
              <a:spLocks noChangeAspect="1" noChangeArrowheads="1" noTextEdit="1"/>
            </p:cNvSpPr>
            <p:nvPr/>
          </p:nvSpPr>
          <p:spPr bwMode="auto">
            <a:xfrm>
              <a:off x="-93" y="272"/>
              <a:ext cx="7042" cy="445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4" name="Line 57"/>
            <p:cNvSpPr>
              <a:spLocks noChangeShapeType="1"/>
            </p:cNvSpPr>
            <p:nvPr/>
          </p:nvSpPr>
          <p:spPr bwMode="auto">
            <a:xfrm>
              <a:off x="-87" y="833"/>
              <a:ext cx="70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5" name="Line 56"/>
            <p:cNvSpPr>
              <a:spLocks noChangeShapeType="1"/>
            </p:cNvSpPr>
            <p:nvPr/>
          </p:nvSpPr>
          <p:spPr bwMode="auto">
            <a:xfrm>
              <a:off x="-87" y="1110"/>
              <a:ext cx="703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6" name="Line 55"/>
            <p:cNvSpPr>
              <a:spLocks noChangeShapeType="1"/>
            </p:cNvSpPr>
            <p:nvPr/>
          </p:nvSpPr>
          <p:spPr bwMode="auto">
            <a:xfrm>
              <a:off x="-87" y="555"/>
              <a:ext cx="703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7" name="Line 54"/>
            <p:cNvSpPr>
              <a:spLocks noChangeShapeType="1"/>
            </p:cNvSpPr>
            <p:nvPr/>
          </p:nvSpPr>
          <p:spPr bwMode="auto">
            <a:xfrm>
              <a:off x="-87" y="1388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8" name="Line 53"/>
            <p:cNvSpPr>
              <a:spLocks noChangeShapeType="1"/>
            </p:cNvSpPr>
            <p:nvPr/>
          </p:nvSpPr>
          <p:spPr bwMode="auto">
            <a:xfrm>
              <a:off x="-87" y="1665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9" name="Line 52"/>
            <p:cNvSpPr>
              <a:spLocks noChangeShapeType="1"/>
            </p:cNvSpPr>
            <p:nvPr/>
          </p:nvSpPr>
          <p:spPr bwMode="auto">
            <a:xfrm>
              <a:off x="-87" y="1943"/>
              <a:ext cx="703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0" name="Line 51"/>
            <p:cNvSpPr>
              <a:spLocks noChangeShapeType="1"/>
            </p:cNvSpPr>
            <p:nvPr/>
          </p:nvSpPr>
          <p:spPr bwMode="auto">
            <a:xfrm>
              <a:off x="-87" y="2220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1" name="Line 50"/>
            <p:cNvSpPr>
              <a:spLocks noChangeShapeType="1"/>
            </p:cNvSpPr>
            <p:nvPr/>
          </p:nvSpPr>
          <p:spPr bwMode="auto">
            <a:xfrm>
              <a:off x="-87" y="2498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2" name="Line 49"/>
            <p:cNvSpPr>
              <a:spLocks noChangeShapeType="1"/>
            </p:cNvSpPr>
            <p:nvPr/>
          </p:nvSpPr>
          <p:spPr bwMode="auto">
            <a:xfrm>
              <a:off x="-87" y="2775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3" name="Line 48"/>
            <p:cNvSpPr>
              <a:spLocks noChangeShapeType="1"/>
            </p:cNvSpPr>
            <p:nvPr/>
          </p:nvSpPr>
          <p:spPr bwMode="auto">
            <a:xfrm>
              <a:off x="-87" y="3053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4" name="Line 47"/>
            <p:cNvSpPr>
              <a:spLocks noChangeShapeType="1"/>
            </p:cNvSpPr>
            <p:nvPr/>
          </p:nvSpPr>
          <p:spPr bwMode="auto">
            <a:xfrm>
              <a:off x="-87" y="3330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5" name="Line 46"/>
            <p:cNvSpPr>
              <a:spLocks noChangeShapeType="1"/>
            </p:cNvSpPr>
            <p:nvPr/>
          </p:nvSpPr>
          <p:spPr bwMode="auto">
            <a:xfrm>
              <a:off x="-87" y="3608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6" name="Line 45"/>
            <p:cNvSpPr>
              <a:spLocks noChangeShapeType="1"/>
            </p:cNvSpPr>
            <p:nvPr/>
          </p:nvSpPr>
          <p:spPr bwMode="auto">
            <a:xfrm>
              <a:off x="-87" y="3886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7" name="Line 44"/>
            <p:cNvSpPr>
              <a:spLocks noChangeShapeType="1"/>
            </p:cNvSpPr>
            <p:nvPr/>
          </p:nvSpPr>
          <p:spPr bwMode="auto">
            <a:xfrm>
              <a:off x="-87" y="4163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8" name="Line 43"/>
            <p:cNvSpPr>
              <a:spLocks noChangeShapeType="1"/>
            </p:cNvSpPr>
            <p:nvPr/>
          </p:nvSpPr>
          <p:spPr bwMode="auto">
            <a:xfrm>
              <a:off x="-87" y="4441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9" name="Line 42"/>
            <p:cNvSpPr>
              <a:spLocks noChangeShapeType="1"/>
            </p:cNvSpPr>
            <p:nvPr/>
          </p:nvSpPr>
          <p:spPr bwMode="auto">
            <a:xfrm>
              <a:off x="-87" y="4718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0" name="Line 41"/>
            <p:cNvSpPr>
              <a:spLocks noChangeShapeType="1"/>
            </p:cNvSpPr>
            <p:nvPr/>
          </p:nvSpPr>
          <p:spPr bwMode="auto">
            <a:xfrm>
              <a:off x="-87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1" name="Line 40"/>
            <p:cNvSpPr>
              <a:spLocks noChangeShapeType="1"/>
            </p:cNvSpPr>
            <p:nvPr/>
          </p:nvSpPr>
          <p:spPr bwMode="auto">
            <a:xfrm>
              <a:off x="173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3132" name="Line 39"/>
            <p:cNvSpPr>
              <a:spLocks noChangeShapeType="1"/>
            </p:cNvSpPr>
            <p:nvPr/>
          </p:nvSpPr>
          <p:spPr bwMode="auto">
            <a:xfrm>
              <a:off x="434" y="278"/>
              <a:ext cx="0" cy="4440"/>
            </a:xfrm>
            <a:prstGeom prst="line">
              <a:avLst/>
            </a:prstGeom>
            <a:noFill/>
            <a:ln w="317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3" name="Line 38"/>
            <p:cNvSpPr>
              <a:spLocks noChangeShapeType="1"/>
            </p:cNvSpPr>
            <p:nvPr/>
          </p:nvSpPr>
          <p:spPr bwMode="auto">
            <a:xfrm>
              <a:off x="694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4" name="Line 37"/>
            <p:cNvSpPr>
              <a:spLocks noChangeShapeType="1"/>
            </p:cNvSpPr>
            <p:nvPr/>
          </p:nvSpPr>
          <p:spPr bwMode="auto">
            <a:xfrm>
              <a:off x="955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5" name="Line 36"/>
            <p:cNvSpPr>
              <a:spLocks noChangeShapeType="1"/>
            </p:cNvSpPr>
            <p:nvPr/>
          </p:nvSpPr>
          <p:spPr bwMode="auto">
            <a:xfrm>
              <a:off x="1215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6" name="Line 35"/>
            <p:cNvSpPr>
              <a:spLocks noChangeShapeType="1"/>
            </p:cNvSpPr>
            <p:nvPr/>
          </p:nvSpPr>
          <p:spPr bwMode="auto">
            <a:xfrm>
              <a:off x="1476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7" name="Line 34"/>
            <p:cNvSpPr>
              <a:spLocks noChangeShapeType="1"/>
            </p:cNvSpPr>
            <p:nvPr/>
          </p:nvSpPr>
          <p:spPr bwMode="auto">
            <a:xfrm>
              <a:off x="1736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8" name="Line 33"/>
            <p:cNvSpPr>
              <a:spLocks noChangeShapeType="1"/>
            </p:cNvSpPr>
            <p:nvPr/>
          </p:nvSpPr>
          <p:spPr bwMode="auto">
            <a:xfrm>
              <a:off x="1996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9" name="Line 32"/>
            <p:cNvSpPr>
              <a:spLocks noChangeShapeType="1"/>
            </p:cNvSpPr>
            <p:nvPr/>
          </p:nvSpPr>
          <p:spPr bwMode="auto">
            <a:xfrm>
              <a:off x="2257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0" name="Line 31"/>
            <p:cNvSpPr>
              <a:spLocks noChangeShapeType="1"/>
            </p:cNvSpPr>
            <p:nvPr/>
          </p:nvSpPr>
          <p:spPr bwMode="auto">
            <a:xfrm>
              <a:off x="2517" y="278"/>
              <a:ext cx="1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1" name="Line 30"/>
            <p:cNvSpPr>
              <a:spLocks noChangeShapeType="1"/>
            </p:cNvSpPr>
            <p:nvPr/>
          </p:nvSpPr>
          <p:spPr bwMode="auto">
            <a:xfrm>
              <a:off x="2778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2" name="Line 29"/>
            <p:cNvSpPr>
              <a:spLocks noChangeShapeType="1"/>
            </p:cNvSpPr>
            <p:nvPr/>
          </p:nvSpPr>
          <p:spPr bwMode="auto">
            <a:xfrm>
              <a:off x="3016" y="272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3" name="Line 28"/>
            <p:cNvSpPr>
              <a:spLocks noChangeShapeType="1"/>
            </p:cNvSpPr>
            <p:nvPr/>
          </p:nvSpPr>
          <p:spPr bwMode="auto">
            <a:xfrm>
              <a:off x="3299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4" name="Line 27"/>
            <p:cNvSpPr>
              <a:spLocks noChangeShapeType="1"/>
            </p:cNvSpPr>
            <p:nvPr/>
          </p:nvSpPr>
          <p:spPr bwMode="auto">
            <a:xfrm>
              <a:off x="3559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5" name="Line 26"/>
            <p:cNvSpPr>
              <a:spLocks noChangeShapeType="1"/>
            </p:cNvSpPr>
            <p:nvPr/>
          </p:nvSpPr>
          <p:spPr bwMode="auto">
            <a:xfrm>
              <a:off x="3819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6" name="Line 25"/>
            <p:cNvSpPr>
              <a:spLocks noChangeShapeType="1"/>
            </p:cNvSpPr>
            <p:nvPr/>
          </p:nvSpPr>
          <p:spPr bwMode="auto">
            <a:xfrm>
              <a:off x="4080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7" name="Line 24"/>
            <p:cNvSpPr>
              <a:spLocks noChangeShapeType="1"/>
            </p:cNvSpPr>
            <p:nvPr/>
          </p:nvSpPr>
          <p:spPr bwMode="auto">
            <a:xfrm>
              <a:off x="4340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8" name="Line 23"/>
            <p:cNvSpPr>
              <a:spLocks noChangeShapeType="1"/>
            </p:cNvSpPr>
            <p:nvPr/>
          </p:nvSpPr>
          <p:spPr bwMode="auto">
            <a:xfrm>
              <a:off x="4601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9" name="Line 22"/>
            <p:cNvSpPr>
              <a:spLocks noChangeShapeType="1"/>
            </p:cNvSpPr>
            <p:nvPr/>
          </p:nvSpPr>
          <p:spPr bwMode="auto">
            <a:xfrm>
              <a:off x="4861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0" name="Line 21"/>
            <p:cNvSpPr>
              <a:spLocks noChangeShapeType="1"/>
            </p:cNvSpPr>
            <p:nvPr/>
          </p:nvSpPr>
          <p:spPr bwMode="auto">
            <a:xfrm>
              <a:off x="5121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1" name="Line 20"/>
            <p:cNvSpPr>
              <a:spLocks noChangeShapeType="1"/>
            </p:cNvSpPr>
            <p:nvPr/>
          </p:nvSpPr>
          <p:spPr bwMode="auto">
            <a:xfrm>
              <a:off x="5382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2" name="Line 19"/>
            <p:cNvSpPr>
              <a:spLocks noChangeShapeType="1"/>
            </p:cNvSpPr>
            <p:nvPr/>
          </p:nvSpPr>
          <p:spPr bwMode="auto">
            <a:xfrm>
              <a:off x="5642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3" name="Line 18"/>
            <p:cNvSpPr>
              <a:spLocks noChangeShapeType="1"/>
            </p:cNvSpPr>
            <p:nvPr/>
          </p:nvSpPr>
          <p:spPr bwMode="auto">
            <a:xfrm>
              <a:off x="5903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4" name="Line 17"/>
            <p:cNvSpPr>
              <a:spLocks noChangeShapeType="1"/>
            </p:cNvSpPr>
            <p:nvPr/>
          </p:nvSpPr>
          <p:spPr bwMode="auto">
            <a:xfrm>
              <a:off x="6163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5" name="Line 16"/>
            <p:cNvSpPr>
              <a:spLocks noChangeShapeType="1"/>
            </p:cNvSpPr>
            <p:nvPr/>
          </p:nvSpPr>
          <p:spPr bwMode="auto">
            <a:xfrm>
              <a:off x="6424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6" name="Line 15"/>
            <p:cNvSpPr>
              <a:spLocks noChangeShapeType="1"/>
            </p:cNvSpPr>
            <p:nvPr/>
          </p:nvSpPr>
          <p:spPr bwMode="auto">
            <a:xfrm>
              <a:off x="6684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7" name="Line 14"/>
            <p:cNvSpPr>
              <a:spLocks noChangeShapeType="1"/>
            </p:cNvSpPr>
            <p:nvPr/>
          </p:nvSpPr>
          <p:spPr bwMode="auto">
            <a:xfrm>
              <a:off x="6944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8" name="Line 13"/>
            <p:cNvSpPr>
              <a:spLocks noChangeShapeType="1"/>
            </p:cNvSpPr>
            <p:nvPr/>
          </p:nvSpPr>
          <p:spPr bwMode="auto">
            <a:xfrm flipV="1">
              <a:off x="3298" y="589"/>
              <a:ext cx="0" cy="404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9" name="Line 12"/>
            <p:cNvSpPr>
              <a:spLocks noChangeShapeType="1"/>
            </p:cNvSpPr>
            <p:nvPr/>
          </p:nvSpPr>
          <p:spPr bwMode="auto">
            <a:xfrm>
              <a:off x="444" y="2761"/>
              <a:ext cx="6153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60" name="Text Box 11"/>
            <p:cNvSpPr txBox="1">
              <a:spLocks noChangeArrowheads="1"/>
            </p:cNvSpPr>
            <p:nvPr/>
          </p:nvSpPr>
          <p:spPr bwMode="auto">
            <a:xfrm>
              <a:off x="6463" y="2768"/>
              <a:ext cx="337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0749" tIns="25375" rIns="50749" bIns="25375"/>
            <a:lstStyle/>
            <a:p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3161" name="Text Box 10"/>
            <p:cNvSpPr txBox="1">
              <a:spLocks noChangeArrowheads="1"/>
            </p:cNvSpPr>
            <p:nvPr/>
          </p:nvSpPr>
          <p:spPr bwMode="auto">
            <a:xfrm>
              <a:off x="3083" y="407"/>
              <a:ext cx="382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0749" tIns="25375" rIns="50749" bIns="25375"/>
            <a:lstStyle/>
            <a:p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sp>
          <p:nvSpPr>
            <p:cNvPr id="3162" name="Text Box 9"/>
            <p:cNvSpPr txBox="1">
              <a:spLocks noChangeArrowheads="1"/>
            </p:cNvSpPr>
            <p:nvPr/>
          </p:nvSpPr>
          <p:spPr bwMode="auto">
            <a:xfrm>
              <a:off x="3421" y="2835"/>
              <a:ext cx="339" cy="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0749" tIns="25375" rIns="50749" bIns="25375"/>
            <a:lstStyle/>
            <a:p>
              <a:endParaRPr lang="en-US" sz="1400">
                <a:latin typeface="Arial" charset="0"/>
              </a:endParaRPr>
            </a:p>
          </p:txBody>
        </p:sp>
        <p:sp>
          <p:nvSpPr>
            <p:cNvPr id="3163" name="Text Box 8"/>
            <p:cNvSpPr txBox="1">
              <a:spLocks noChangeArrowheads="1"/>
            </p:cNvSpPr>
            <p:nvPr/>
          </p:nvSpPr>
          <p:spPr bwMode="auto">
            <a:xfrm>
              <a:off x="4232" y="2835"/>
              <a:ext cx="305" cy="3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tIns="22860" rIns="45720" bIns="22860"/>
            <a:lstStyle/>
            <a:p>
              <a:endParaRPr lang="en-US" sz="1400">
                <a:latin typeface="Arial" charset="0"/>
              </a:endParaRPr>
            </a:p>
          </p:txBody>
        </p:sp>
        <p:sp>
          <p:nvSpPr>
            <p:cNvPr id="3164" name="Text Box 7"/>
            <p:cNvSpPr txBox="1">
              <a:spLocks noChangeArrowheads="1"/>
            </p:cNvSpPr>
            <p:nvPr/>
          </p:nvSpPr>
          <p:spPr bwMode="auto">
            <a:xfrm>
              <a:off x="3286" y="2363"/>
              <a:ext cx="304" cy="3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tIns="22860" rIns="45720" bIns="22860"/>
            <a:lstStyle/>
            <a:p>
              <a:endParaRPr lang="en-US" sz="1400">
                <a:latin typeface="Arial" charset="0"/>
              </a:endParaRPr>
            </a:p>
          </p:txBody>
        </p:sp>
        <p:sp>
          <p:nvSpPr>
            <p:cNvPr id="3165" name="Text Box 6"/>
            <p:cNvSpPr txBox="1">
              <a:spLocks noChangeArrowheads="1"/>
            </p:cNvSpPr>
            <p:nvPr/>
          </p:nvSpPr>
          <p:spPr bwMode="auto">
            <a:xfrm>
              <a:off x="3354" y="1554"/>
              <a:ext cx="306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tIns="22860" rIns="45720" bIns="22860"/>
            <a:lstStyle/>
            <a:p>
              <a:endParaRPr lang="en-US" sz="1400">
                <a:latin typeface="Arial" charset="0"/>
              </a:endParaRPr>
            </a:p>
          </p:txBody>
        </p:sp>
        <p:sp>
          <p:nvSpPr>
            <p:cNvPr id="3166" name="Text Box 5"/>
            <p:cNvSpPr txBox="1">
              <a:spLocks noChangeArrowheads="1"/>
            </p:cNvSpPr>
            <p:nvPr/>
          </p:nvSpPr>
          <p:spPr bwMode="auto">
            <a:xfrm>
              <a:off x="3016" y="2970"/>
              <a:ext cx="270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0749" tIns="25375" rIns="50749" bIns="25375"/>
            <a:lstStyle/>
            <a:p>
              <a:endParaRPr lang="en-US" sz="1400">
                <a:latin typeface="Arial" charset="0"/>
              </a:endParaRPr>
            </a:p>
          </p:txBody>
        </p:sp>
        <p:sp>
          <p:nvSpPr>
            <p:cNvPr id="3167" name="Text Box 4"/>
            <p:cNvSpPr txBox="1">
              <a:spLocks noChangeArrowheads="1"/>
            </p:cNvSpPr>
            <p:nvPr/>
          </p:nvSpPr>
          <p:spPr bwMode="auto">
            <a:xfrm>
              <a:off x="2881" y="2498"/>
              <a:ext cx="467" cy="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0749" tIns="25375" rIns="50749" bIns="25375"/>
            <a:lstStyle/>
            <a:p>
              <a:endParaRPr lang="en-US" sz="1400">
                <a:latin typeface="Arial" charset="0"/>
              </a:endParaRPr>
            </a:p>
          </p:txBody>
        </p:sp>
        <p:sp>
          <p:nvSpPr>
            <p:cNvPr id="3168" name="Text Box 3"/>
            <p:cNvSpPr txBox="1">
              <a:spLocks noChangeArrowheads="1"/>
            </p:cNvSpPr>
            <p:nvPr/>
          </p:nvSpPr>
          <p:spPr bwMode="auto">
            <a:xfrm>
              <a:off x="2137" y="2498"/>
              <a:ext cx="413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tIns="22860" rIns="45720" bIns="22860"/>
            <a:lstStyle/>
            <a:p>
              <a:endParaRPr lang="en-US" sz="1400">
                <a:latin typeface="Arial" charset="0"/>
              </a:endParaRPr>
            </a:p>
          </p:txBody>
        </p:sp>
        <p:sp>
          <p:nvSpPr>
            <p:cNvPr id="3169" name="Text Box 2"/>
            <p:cNvSpPr txBox="1">
              <a:spLocks noChangeArrowheads="1"/>
            </p:cNvSpPr>
            <p:nvPr/>
          </p:nvSpPr>
          <p:spPr bwMode="auto">
            <a:xfrm>
              <a:off x="3016" y="3780"/>
              <a:ext cx="413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tIns="22860" rIns="45720" bIns="22860"/>
            <a:lstStyle/>
            <a:p>
              <a:endParaRPr lang="en-US" sz="1400">
                <a:latin typeface="Arial" charset="0"/>
              </a:endParaRPr>
            </a:p>
          </p:txBody>
        </p:sp>
      </p:grpSp>
      <p:sp>
        <p:nvSpPr>
          <p:cNvPr id="2111" name="Oval 63"/>
          <p:cNvSpPr>
            <a:spLocks noChangeArrowheads="1"/>
          </p:cNvSpPr>
          <p:nvPr/>
        </p:nvSpPr>
        <p:spPr bwMode="auto">
          <a:xfrm>
            <a:off x="2123728" y="1412875"/>
            <a:ext cx="4319935" cy="44640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15" name="Oval 67"/>
          <p:cNvSpPr>
            <a:spLocks noChangeArrowheads="1"/>
          </p:cNvSpPr>
          <p:nvPr/>
        </p:nvSpPr>
        <p:spPr bwMode="auto">
          <a:xfrm>
            <a:off x="5868144" y="2132856"/>
            <a:ext cx="144017" cy="14401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16" name="Oval 68"/>
          <p:cNvSpPr>
            <a:spLocks noChangeArrowheads="1"/>
          </p:cNvSpPr>
          <p:nvPr/>
        </p:nvSpPr>
        <p:spPr bwMode="auto">
          <a:xfrm flipV="1">
            <a:off x="2555776" y="2132856"/>
            <a:ext cx="144016" cy="14401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20" name="Oval 72"/>
          <p:cNvSpPr>
            <a:spLocks noChangeArrowheads="1"/>
          </p:cNvSpPr>
          <p:nvPr/>
        </p:nvSpPr>
        <p:spPr bwMode="auto">
          <a:xfrm>
            <a:off x="2123728" y="3789040"/>
            <a:ext cx="73025" cy="730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21" name="Oval 73"/>
          <p:cNvSpPr>
            <a:spLocks noChangeArrowheads="1"/>
          </p:cNvSpPr>
          <p:nvPr/>
        </p:nvSpPr>
        <p:spPr bwMode="auto">
          <a:xfrm>
            <a:off x="6372200" y="3861048"/>
            <a:ext cx="73025" cy="730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22" name="Oval 74"/>
          <p:cNvSpPr>
            <a:spLocks noChangeArrowheads="1"/>
          </p:cNvSpPr>
          <p:nvPr/>
        </p:nvSpPr>
        <p:spPr bwMode="auto">
          <a:xfrm>
            <a:off x="4356100" y="1412875"/>
            <a:ext cx="73025" cy="730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123" name="Oval 75"/>
          <p:cNvSpPr>
            <a:spLocks noChangeArrowheads="1"/>
          </p:cNvSpPr>
          <p:nvPr/>
        </p:nvSpPr>
        <p:spPr bwMode="auto">
          <a:xfrm>
            <a:off x="4356100" y="5805488"/>
            <a:ext cx="73025" cy="730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98" name="Line 81"/>
          <p:cNvSpPr>
            <a:spLocks noChangeShapeType="1"/>
          </p:cNvSpPr>
          <p:nvPr/>
        </p:nvSpPr>
        <p:spPr bwMode="auto">
          <a:xfrm flipV="1">
            <a:off x="4389438" y="11588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33" name="Line 85"/>
          <p:cNvSpPr>
            <a:spLocks noChangeShapeType="1"/>
          </p:cNvSpPr>
          <p:nvPr/>
        </p:nvSpPr>
        <p:spPr bwMode="auto">
          <a:xfrm flipH="1">
            <a:off x="1187624" y="2132856"/>
            <a:ext cx="604867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36" name="Text Box 88"/>
          <p:cNvSpPr txBox="1">
            <a:spLocks noChangeArrowheads="1"/>
          </p:cNvSpPr>
          <p:nvPr/>
        </p:nvSpPr>
        <p:spPr bwMode="auto">
          <a:xfrm>
            <a:off x="250825" y="981075"/>
            <a:ext cx="390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  </a:t>
            </a:r>
          </a:p>
        </p:txBody>
      </p:sp>
      <p:sp>
        <p:nvSpPr>
          <p:cNvPr id="3101" name="Rectangle 9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02" name="Rectangle 93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cxnSp>
        <p:nvCxnSpPr>
          <p:cNvPr id="90" name="Прямая соединительная линия 89"/>
          <p:cNvCxnSpPr>
            <a:stCxn id="2115" idx="2"/>
          </p:cNvCxnSpPr>
          <p:nvPr/>
        </p:nvCxnSpPr>
        <p:spPr>
          <a:xfrm flipH="1">
            <a:off x="4366394" y="2204864"/>
            <a:ext cx="1501750" cy="1695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flipH="1" flipV="1">
            <a:off x="2627784" y="2204864"/>
            <a:ext cx="1728192" cy="16561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Дуга 104"/>
          <p:cNvSpPr/>
          <p:nvPr/>
        </p:nvSpPr>
        <p:spPr>
          <a:xfrm rot="13968988">
            <a:off x="3764974" y="3324505"/>
            <a:ext cx="944268" cy="973703"/>
          </a:xfrm>
          <a:prstGeom prst="arc">
            <a:avLst>
              <a:gd name="adj1" fmla="val 21285923"/>
              <a:gd name="adj2" fmla="val 8343264"/>
            </a:avLst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00" name="Object 95"/>
          <p:cNvGraphicFramePr>
            <a:graphicFrameLocks noChangeAspect="1"/>
          </p:cNvGraphicFramePr>
          <p:nvPr/>
        </p:nvGraphicFramePr>
        <p:xfrm>
          <a:off x="5220072" y="3212976"/>
          <a:ext cx="315913" cy="571500"/>
        </p:xfrm>
        <a:graphic>
          <a:graphicData uri="http://schemas.openxmlformats.org/presentationml/2006/ole">
            <p:oleObj spid="_x0000_s2056" name="Формула" r:id="rId3" imgW="152280" imgH="215640" progId="Equation.3">
              <p:embed/>
            </p:oleObj>
          </a:graphicData>
        </a:graphic>
      </p:graphicFrame>
      <p:graphicFrame>
        <p:nvGraphicFramePr>
          <p:cNvPr id="101" name="Object 96"/>
          <p:cNvGraphicFramePr>
            <a:graphicFrameLocks noChangeAspect="1"/>
          </p:cNvGraphicFramePr>
          <p:nvPr/>
        </p:nvGraphicFramePr>
        <p:xfrm>
          <a:off x="3995936" y="2780928"/>
          <a:ext cx="368300" cy="604837"/>
        </p:xfrm>
        <a:graphic>
          <a:graphicData uri="http://schemas.openxmlformats.org/presentationml/2006/ole">
            <p:oleObj spid="_x0000_s2057" name="Формула" r:id="rId4" imgW="177480" imgH="228600" progId="Equation.3">
              <p:embed/>
            </p:oleObj>
          </a:graphicData>
        </a:graphic>
      </p:graphicFrame>
      <p:graphicFrame>
        <p:nvGraphicFramePr>
          <p:cNvPr id="3084" name="Object 99"/>
          <p:cNvGraphicFramePr>
            <a:graphicFrameLocks noChangeAspect="1"/>
          </p:cNvGraphicFramePr>
          <p:nvPr/>
        </p:nvGraphicFramePr>
        <p:xfrm>
          <a:off x="4429125" y="428625"/>
          <a:ext cx="708025" cy="1000125"/>
        </p:xfrm>
        <a:graphic>
          <a:graphicData uri="http://schemas.openxmlformats.org/presentationml/2006/ole">
            <p:oleObj spid="_x0000_s2059" name="Формула" r:id="rId5" imgW="164880" imgH="393480" progId="Equation.3">
              <p:embed/>
            </p:oleObj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1763688" y="3861048"/>
          <a:ext cx="768978" cy="501774"/>
        </p:xfrm>
        <a:graphic>
          <a:graphicData uri="http://schemas.openxmlformats.org/presentationml/2006/ole">
            <p:oleObj spid="_x0000_s2060" name="Формула" r:id="rId6" imgW="139680" imgH="139680" progId="Equation.3">
              <p:embed/>
            </p:oleObj>
          </a:graphicData>
        </a:graphic>
      </p:graphicFrame>
      <p:graphicFrame>
        <p:nvGraphicFramePr>
          <p:cNvPr id="3087" name="Object 102"/>
          <p:cNvGraphicFramePr>
            <a:graphicFrameLocks noChangeAspect="1"/>
          </p:cNvGraphicFramePr>
          <p:nvPr/>
        </p:nvGraphicFramePr>
        <p:xfrm>
          <a:off x="6444208" y="3789040"/>
          <a:ext cx="1140061" cy="578346"/>
        </p:xfrm>
        <a:graphic>
          <a:graphicData uri="http://schemas.openxmlformats.org/presentationml/2006/ole">
            <p:oleObj spid="_x0000_s2062" name="Формула" r:id="rId7" imgW="228600" imgH="177480" progId="Equation.3">
              <p:embed/>
            </p:oleObj>
          </a:graphicData>
        </a:graphic>
      </p:graphicFrame>
      <p:graphicFrame>
        <p:nvGraphicFramePr>
          <p:cNvPr id="3088" name="Object 103"/>
          <p:cNvGraphicFramePr>
            <a:graphicFrameLocks noChangeAspect="1"/>
          </p:cNvGraphicFramePr>
          <p:nvPr/>
        </p:nvGraphicFramePr>
        <p:xfrm>
          <a:off x="6516216" y="3356992"/>
          <a:ext cx="544512" cy="496887"/>
        </p:xfrm>
        <a:graphic>
          <a:graphicData uri="http://schemas.openxmlformats.org/presentationml/2006/ole">
            <p:oleObj spid="_x0000_s2063" name="Формула" r:id="rId8" imgW="126720" imgH="177480" progId="Equation.3">
              <p:embed/>
            </p:oleObj>
          </a:graphicData>
        </a:graphic>
      </p:graphicFrame>
      <p:sp>
        <p:nvSpPr>
          <p:cNvPr id="3111" name="Text Box 97"/>
          <p:cNvSpPr txBox="1">
            <a:spLocks noChangeArrowheads="1"/>
          </p:cNvSpPr>
          <p:nvPr/>
        </p:nvSpPr>
        <p:spPr bwMode="auto">
          <a:xfrm>
            <a:off x="2339752" y="2348880"/>
            <a:ext cx="720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2" name="Text Box 97"/>
          <p:cNvSpPr txBox="1">
            <a:spLocks noChangeArrowheads="1"/>
          </p:cNvSpPr>
          <p:nvPr/>
        </p:nvSpPr>
        <p:spPr bwMode="auto">
          <a:xfrm>
            <a:off x="5724128" y="2276872"/>
            <a:ext cx="720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51520" y="404664"/>
            <a:ext cx="1800200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latin typeface="Monotype Corsiva" pitchFamily="66" charset="0"/>
                <a:cs typeface="Times New Roman" pitchFamily="18" charset="0"/>
              </a:rPr>
              <a:t>sin</a:t>
            </a:r>
            <a:r>
              <a:rPr lang="ru-RU" sz="3200" b="1" i="1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Monotype Corsiva" pitchFamily="66" charset="0"/>
                <a:cs typeface="Times New Roman" pitchFamily="18" charset="0"/>
              </a:rPr>
              <a:t>x =</a:t>
            </a:r>
            <a:endParaRPr lang="ru-RU" sz="3200" dirty="0"/>
          </a:p>
        </p:txBody>
      </p:sp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1403648" y="188640"/>
          <a:ext cx="668338" cy="1079500"/>
        </p:xfrm>
        <a:graphic>
          <a:graphicData uri="http://schemas.openxmlformats.org/presentationml/2006/ole">
            <p:oleObj spid="_x0000_s2064" name="Формула" r:id="rId9" imgW="266400" imgH="431640" progId="Equation.3">
              <p:embed/>
            </p:oleObj>
          </a:graphicData>
        </a:graphic>
      </p:graphicFrame>
      <p:sp>
        <p:nvSpPr>
          <p:cNvPr id="106" name="Дуга 105"/>
          <p:cNvSpPr/>
          <p:nvPr/>
        </p:nvSpPr>
        <p:spPr>
          <a:xfrm rot="15982536">
            <a:off x="4240257" y="3237400"/>
            <a:ext cx="1008112" cy="714375"/>
          </a:xfrm>
          <a:prstGeom prst="arc">
            <a:avLst>
              <a:gd name="adj1" fmla="val 2121668"/>
              <a:gd name="adj2" fmla="val 8343264"/>
            </a:avLst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5796136" y="1268760"/>
          <a:ext cx="361978" cy="864244"/>
        </p:xfrm>
        <a:graphic>
          <a:graphicData uri="http://schemas.openxmlformats.org/presentationml/2006/ole">
            <p:oleObj spid="_x0000_s2065" name="Формула" r:id="rId10" imgW="164880" imgH="393480" progId="Equation.3">
              <p:embed/>
            </p:oleObj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/>
        </p:nvGraphicFramePr>
        <p:xfrm>
          <a:off x="2267744" y="1340768"/>
          <a:ext cx="478469" cy="780386"/>
        </p:xfrm>
        <a:graphic>
          <a:graphicData uri="http://schemas.openxmlformats.org/presentationml/2006/ole">
            <p:oleObj spid="_x0000_s2066" name="Формула" r:id="rId11" imgW="241200" imgH="393480" progId="Equation.3">
              <p:embed/>
            </p:oleObj>
          </a:graphicData>
        </a:graphic>
      </p:graphicFrame>
      <p:sp>
        <p:nvSpPr>
          <p:cNvPr id="107" name="TextBox 106"/>
          <p:cNvSpPr txBox="1"/>
          <p:nvPr/>
        </p:nvSpPr>
        <p:spPr>
          <a:xfrm>
            <a:off x="5724128" y="476672"/>
            <a:ext cx="324036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=      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+ 2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n, n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ϵ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6444208" y="332656"/>
          <a:ext cx="361950" cy="863600"/>
        </p:xfrm>
        <a:graphic>
          <a:graphicData uri="http://schemas.openxmlformats.org/presentationml/2006/ole">
            <p:oleObj spid="_x0000_s2067" name="Формула" r:id="rId12" imgW="164880" imgH="393480" progId="Equation.3">
              <p:embed/>
            </p:oleObj>
          </a:graphicData>
        </a:graphic>
      </p:graphicFrame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4355976" y="1484785"/>
          <a:ext cx="444253" cy="720080"/>
        </p:xfrm>
        <a:graphic>
          <a:graphicData uri="http://schemas.openxmlformats.org/presentationml/2006/ole">
            <p:oleObj spid="_x0000_s2068" name="Формула" r:id="rId13" imgW="266400" imgH="431640" progId="Equation.3">
              <p:embed/>
            </p:oleObj>
          </a:graphicData>
        </a:graphic>
      </p:graphicFrame>
      <p:sp>
        <p:nvSpPr>
          <p:cNvPr id="108" name="TextBox 107"/>
          <p:cNvSpPr txBox="1"/>
          <p:nvPr/>
        </p:nvSpPr>
        <p:spPr>
          <a:xfrm>
            <a:off x="0" y="5229200"/>
            <a:ext cx="324036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=      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+ 2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n, n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ϵ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755576" y="5157192"/>
          <a:ext cx="511051" cy="833527"/>
        </p:xfrm>
        <a:graphic>
          <a:graphicData uri="http://schemas.openxmlformats.org/presentationml/2006/ole">
            <p:oleObj spid="_x0000_s2069" name="Формула" r:id="rId14" imgW="241200" imgH="393480" progId="Equation.3">
              <p:embed/>
            </p:oleObj>
          </a:graphicData>
        </a:graphic>
      </p:graphicFrame>
      <p:sp>
        <p:nvSpPr>
          <p:cNvPr id="167" name="TextBox 166"/>
          <p:cNvSpPr txBox="1"/>
          <p:nvPr/>
        </p:nvSpPr>
        <p:spPr>
          <a:xfrm>
            <a:off x="0" y="5949280"/>
            <a:ext cx="3563888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+ 2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n, n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ϵ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70" name="Object 22"/>
          <p:cNvGraphicFramePr>
            <a:graphicFrameLocks noChangeAspect="1"/>
          </p:cNvGraphicFramePr>
          <p:nvPr/>
        </p:nvGraphicFramePr>
        <p:xfrm>
          <a:off x="1331640" y="5805264"/>
          <a:ext cx="361950" cy="863600"/>
        </p:xfrm>
        <a:graphic>
          <a:graphicData uri="http://schemas.openxmlformats.org/presentationml/2006/ole">
            <p:oleObj spid="_x0000_s2070" name="Формула" r:id="rId15" imgW="164880" imgH="393480" progId="Equation.3">
              <p:embed/>
            </p:oleObj>
          </a:graphicData>
        </a:graphic>
      </p:graphicFrame>
      <p:sp>
        <p:nvSpPr>
          <p:cNvPr id="168" name="TextBox 167"/>
          <p:cNvSpPr txBox="1"/>
          <p:nvPr/>
        </p:nvSpPr>
        <p:spPr>
          <a:xfrm>
            <a:off x="5580112" y="5517232"/>
            <a:ext cx="3563888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28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n, n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ϵ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71" name="Object 23"/>
          <p:cNvGraphicFramePr>
            <a:graphicFrameLocks noChangeAspect="1"/>
          </p:cNvGraphicFramePr>
          <p:nvPr/>
        </p:nvGraphicFramePr>
        <p:xfrm>
          <a:off x="7020272" y="5445224"/>
          <a:ext cx="361950" cy="863600"/>
        </p:xfrm>
        <a:graphic>
          <a:graphicData uri="http://schemas.openxmlformats.org/presentationml/2006/ole">
            <p:oleObj spid="_x0000_s2071" name="Формула" r:id="rId16" imgW="164880" imgH="393480" progId="Equation.3">
              <p:embed/>
            </p:oleObj>
          </a:graphicData>
        </a:graphic>
      </p:graphicFrame>
      <p:sp>
        <p:nvSpPr>
          <p:cNvPr id="173" name="Text Box 11"/>
          <p:cNvSpPr txBox="1">
            <a:spLocks noChangeArrowheads="1"/>
          </p:cNvSpPr>
          <p:nvPr/>
        </p:nvSpPr>
        <p:spPr bwMode="auto">
          <a:xfrm>
            <a:off x="4067944" y="3789040"/>
            <a:ext cx="437593" cy="651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749" tIns="25375" rIns="50749" bIns="25375"/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4355976" y="5877272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−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72" name="Object 24"/>
          <p:cNvGraphicFramePr>
            <a:graphicFrameLocks noChangeAspect="1"/>
          </p:cNvGraphicFramePr>
          <p:nvPr/>
        </p:nvGraphicFramePr>
        <p:xfrm>
          <a:off x="4572000" y="5589588"/>
          <a:ext cx="708025" cy="1000125"/>
        </p:xfrm>
        <a:graphic>
          <a:graphicData uri="http://schemas.openxmlformats.org/presentationml/2006/ole">
            <p:oleObj spid="_x0000_s2072" name="Формула" r:id="rId17" imgW="164880" imgH="393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5" grpId="0" animBg="1"/>
      <p:bldP spid="2116" grpId="0" animBg="1"/>
      <p:bldP spid="2133" grpId="0" animBg="1"/>
      <p:bldP spid="105" grpId="0" animBg="1"/>
      <p:bldP spid="3111" grpId="0"/>
      <p:bldP spid="3112" grpId="0"/>
      <p:bldP spid="106" grpId="0" animBg="1"/>
      <p:bldP spid="107" grpId="0" animBg="1"/>
      <p:bldP spid="108" grpId="0" animBg="1"/>
      <p:bldP spid="167" grpId="0" animBg="1"/>
      <p:bldP spid="1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0" y="0"/>
            <a:ext cx="9144000" cy="6858000"/>
            <a:chOff x="-93" y="272"/>
            <a:chExt cx="7042" cy="4452"/>
          </a:xfrm>
        </p:grpSpPr>
        <p:sp>
          <p:nvSpPr>
            <p:cNvPr id="3113" name="AutoShape 58"/>
            <p:cNvSpPr>
              <a:spLocks noChangeAspect="1" noChangeArrowheads="1" noTextEdit="1"/>
            </p:cNvSpPr>
            <p:nvPr/>
          </p:nvSpPr>
          <p:spPr bwMode="auto">
            <a:xfrm>
              <a:off x="-93" y="272"/>
              <a:ext cx="7042" cy="445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4" name="Line 57"/>
            <p:cNvSpPr>
              <a:spLocks noChangeShapeType="1"/>
            </p:cNvSpPr>
            <p:nvPr/>
          </p:nvSpPr>
          <p:spPr bwMode="auto">
            <a:xfrm>
              <a:off x="-87" y="833"/>
              <a:ext cx="70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5" name="Line 56"/>
            <p:cNvSpPr>
              <a:spLocks noChangeShapeType="1"/>
            </p:cNvSpPr>
            <p:nvPr/>
          </p:nvSpPr>
          <p:spPr bwMode="auto">
            <a:xfrm>
              <a:off x="-87" y="1110"/>
              <a:ext cx="703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6" name="Line 55"/>
            <p:cNvSpPr>
              <a:spLocks noChangeShapeType="1"/>
            </p:cNvSpPr>
            <p:nvPr/>
          </p:nvSpPr>
          <p:spPr bwMode="auto">
            <a:xfrm>
              <a:off x="-87" y="555"/>
              <a:ext cx="703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7" name="Line 54"/>
            <p:cNvSpPr>
              <a:spLocks noChangeShapeType="1"/>
            </p:cNvSpPr>
            <p:nvPr/>
          </p:nvSpPr>
          <p:spPr bwMode="auto">
            <a:xfrm>
              <a:off x="-87" y="1388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8" name="Line 53"/>
            <p:cNvSpPr>
              <a:spLocks noChangeShapeType="1"/>
            </p:cNvSpPr>
            <p:nvPr/>
          </p:nvSpPr>
          <p:spPr bwMode="auto">
            <a:xfrm>
              <a:off x="-87" y="1665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9" name="Line 52"/>
            <p:cNvSpPr>
              <a:spLocks noChangeShapeType="1"/>
            </p:cNvSpPr>
            <p:nvPr/>
          </p:nvSpPr>
          <p:spPr bwMode="auto">
            <a:xfrm>
              <a:off x="-87" y="1943"/>
              <a:ext cx="703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0" name="Line 51"/>
            <p:cNvSpPr>
              <a:spLocks noChangeShapeType="1"/>
            </p:cNvSpPr>
            <p:nvPr/>
          </p:nvSpPr>
          <p:spPr bwMode="auto">
            <a:xfrm>
              <a:off x="-87" y="2220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1" name="Line 50"/>
            <p:cNvSpPr>
              <a:spLocks noChangeShapeType="1"/>
            </p:cNvSpPr>
            <p:nvPr/>
          </p:nvSpPr>
          <p:spPr bwMode="auto">
            <a:xfrm>
              <a:off x="-87" y="2498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2" name="Line 49"/>
            <p:cNvSpPr>
              <a:spLocks noChangeShapeType="1"/>
            </p:cNvSpPr>
            <p:nvPr/>
          </p:nvSpPr>
          <p:spPr bwMode="auto">
            <a:xfrm>
              <a:off x="-87" y="2775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3" name="Line 48"/>
            <p:cNvSpPr>
              <a:spLocks noChangeShapeType="1"/>
            </p:cNvSpPr>
            <p:nvPr/>
          </p:nvSpPr>
          <p:spPr bwMode="auto">
            <a:xfrm>
              <a:off x="-87" y="3053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4" name="Line 47"/>
            <p:cNvSpPr>
              <a:spLocks noChangeShapeType="1"/>
            </p:cNvSpPr>
            <p:nvPr/>
          </p:nvSpPr>
          <p:spPr bwMode="auto">
            <a:xfrm>
              <a:off x="-87" y="3330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5" name="Line 46"/>
            <p:cNvSpPr>
              <a:spLocks noChangeShapeType="1"/>
            </p:cNvSpPr>
            <p:nvPr/>
          </p:nvSpPr>
          <p:spPr bwMode="auto">
            <a:xfrm>
              <a:off x="-87" y="3608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6" name="Line 45"/>
            <p:cNvSpPr>
              <a:spLocks noChangeShapeType="1"/>
            </p:cNvSpPr>
            <p:nvPr/>
          </p:nvSpPr>
          <p:spPr bwMode="auto">
            <a:xfrm>
              <a:off x="-87" y="3886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7" name="Line 44"/>
            <p:cNvSpPr>
              <a:spLocks noChangeShapeType="1"/>
            </p:cNvSpPr>
            <p:nvPr/>
          </p:nvSpPr>
          <p:spPr bwMode="auto">
            <a:xfrm>
              <a:off x="-87" y="4163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8" name="Line 43"/>
            <p:cNvSpPr>
              <a:spLocks noChangeShapeType="1"/>
            </p:cNvSpPr>
            <p:nvPr/>
          </p:nvSpPr>
          <p:spPr bwMode="auto">
            <a:xfrm>
              <a:off x="-87" y="4441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9" name="Line 42"/>
            <p:cNvSpPr>
              <a:spLocks noChangeShapeType="1"/>
            </p:cNvSpPr>
            <p:nvPr/>
          </p:nvSpPr>
          <p:spPr bwMode="auto">
            <a:xfrm>
              <a:off x="-87" y="4718"/>
              <a:ext cx="7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0" name="Line 41"/>
            <p:cNvSpPr>
              <a:spLocks noChangeShapeType="1"/>
            </p:cNvSpPr>
            <p:nvPr/>
          </p:nvSpPr>
          <p:spPr bwMode="auto">
            <a:xfrm>
              <a:off x="-87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1" name="Line 40"/>
            <p:cNvSpPr>
              <a:spLocks noChangeShapeType="1"/>
            </p:cNvSpPr>
            <p:nvPr/>
          </p:nvSpPr>
          <p:spPr bwMode="auto">
            <a:xfrm>
              <a:off x="173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3132" name="Line 39"/>
            <p:cNvSpPr>
              <a:spLocks noChangeShapeType="1"/>
            </p:cNvSpPr>
            <p:nvPr/>
          </p:nvSpPr>
          <p:spPr bwMode="auto">
            <a:xfrm>
              <a:off x="434" y="278"/>
              <a:ext cx="0" cy="4440"/>
            </a:xfrm>
            <a:prstGeom prst="line">
              <a:avLst/>
            </a:prstGeom>
            <a:noFill/>
            <a:ln w="317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3" name="Line 38"/>
            <p:cNvSpPr>
              <a:spLocks noChangeShapeType="1"/>
            </p:cNvSpPr>
            <p:nvPr/>
          </p:nvSpPr>
          <p:spPr bwMode="auto">
            <a:xfrm>
              <a:off x="694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4" name="Line 37"/>
            <p:cNvSpPr>
              <a:spLocks noChangeShapeType="1"/>
            </p:cNvSpPr>
            <p:nvPr/>
          </p:nvSpPr>
          <p:spPr bwMode="auto">
            <a:xfrm>
              <a:off x="955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5" name="Line 36"/>
            <p:cNvSpPr>
              <a:spLocks noChangeShapeType="1"/>
            </p:cNvSpPr>
            <p:nvPr/>
          </p:nvSpPr>
          <p:spPr bwMode="auto">
            <a:xfrm>
              <a:off x="1215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6" name="Line 35"/>
            <p:cNvSpPr>
              <a:spLocks noChangeShapeType="1"/>
            </p:cNvSpPr>
            <p:nvPr/>
          </p:nvSpPr>
          <p:spPr bwMode="auto">
            <a:xfrm>
              <a:off x="1476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7" name="Line 34"/>
            <p:cNvSpPr>
              <a:spLocks noChangeShapeType="1"/>
            </p:cNvSpPr>
            <p:nvPr/>
          </p:nvSpPr>
          <p:spPr bwMode="auto">
            <a:xfrm>
              <a:off x="1736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8" name="Line 33"/>
            <p:cNvSpPr>
              <a:spLocks noChangeShapeType="1"/>
            </p:cNvSpPr>
            <p:nvPr/>
          </p:nvSpPr>
          <p:spPr bwMode="auto">
            <a:xfrm>
              <a:off x="1996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9" name="Line 32"/>
            <p:cNvSpPr>
              <a:spLocks noChangeShapeType="1"/>
            </p:cNvSpPr>
            <p:nvPr/>
          </p:nvSpPr>
          <p:spPr bwMode="auto">
            <a:xfrm>
              <a:off x="2257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0" name="Line 31"/>
            <p:cNvSpPr>
              <a:spLocks noChangeShapeType="1"/>
            </p:cNvSpPr>
            <p:nvPr/>
          </p:nvSpPr>
          <p:spPr bwMode="auto">
            <a:xfrm>
              <a:off x="2517" y="278"/>
              <a:ext cx="1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1" name="Line 30"/>
            <p:cNvSpPr>
              <a:spLocks noChangeShapeType="1"/>
            </p:cNvSpPr>
            <p:nvPr/>
          </p:nvSpPr>
          <p:spPr bwMode="auto">
            <a:xfrm>
              <a:off x="2778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2" name="Line 29"/>
            <p:cNvSpPr>
              <a:spLocks noChangeShapeType="1"/>
            </p:cNvSpPr>
            <p:nvPr/>
          </p:nvSpPr>
          <p:spPr bwMode="auto">
            <a:xfrm>
              <a:off x="3016" y="272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3143" name="Line 28"/>
            <p:cNvSpPr>
              <a:spLocks noChangeShapeType="1"/>
            </p:cNvSpPr>
            <p:nvPr/>
          </p:nvSpPr>
          <p:spPr bwMode="auto">
            <a:xfrm>
              <a:off x="3299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4" name="Line 27"/>
            <p:cNvSpPr>
              <a:spLocks noChangeShapeType="1"/>
            </p:cNvSpPr>
            <p:nvPr/>
          </p:nvSpPr>
          <p:spPr bwMode="auto">
            <a:xfrm>
              <a:off x="3559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5" name="Line 26"/>
            <p:cNvSpPr>
              <a:spLocks noChangeShapeType="1"/>
            </p:cNvSpPr>
            <p:nvPr/>
          </p:nvSpPr>
          <p:spPr bwMode="auto">
            <a:xfrm>
              <a:off x="3819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6" name="Line 25"/>
            <p:cNvSpPr>
              <a:spLocks noChangeShapeType="1"/>
            </p:cNvSpPr>
            <p:nvPr/>
          </p:nvSpPr>
          <p:spPr bwMode="auto">
            <a:xfrm>
              <a:off x="4080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7" name="Line 24"/>
            <p:cNvSpPr>
              <a:spLocks noChangeShapeType="1"/>
            </p:cNvSpPr>
            <p:nvPr/>
          </p:nvSpPr>
          <p:spPr bwMode="auto">
            <a:xfrm>
              <a:off x="4340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8" name="Line 23"/>
            <p:cNvSpPr>
              <a:spLocks noChangeShapeType="1"/>
            </p:cNvSpPr>
            <p:nvPr/>
          </p:nvSpPr>
          <p:spPr bwMode="auto">
            <a:xfrm>
              <a:off x="4601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9" name="Line 22"/>
            <p:cNvSpPr>
              <a:spLocks noChangeShapeType="1"/>
            </p:cNvSpPr>
            <p:nvPr/>
          </p:nvSpPr>
          <p:spPr bwMode="auto">
            <a:xfrm>
              <a:off x="4861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0" name="Line 21"/>
            <p:cNvSpPr>
              <a:spLocks noChangeShapeType="1"/>
            </p:cNvSpPr>
            <p:nvPr/>
          </p:nvSpPr>
          <p:spPr bwMode="auto">
            <a:xfrm>
              <a:off x="5121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1" name="Line 20"/>
            <p:cNvSpPr>
              <a:spLocks noChangeShapeType="1"/>
            </p:cNvSpPr>
            <p:nvPr/>
          </p:nvSpPr>
          <p:spPr bwMode="auto">
            <a:xfrm>
              <a:off x="5382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2" name="Line 19"/>
            <p:cNvSpPr>
              <a:spLocks noChangeShapeType="1"/>
            </p:cNvSpPr>
            <p:nvPr/>
          </p:nvSpPr>
          <p:spPr bwMode="auto">
            <a:xfrm>
              <a:off x="5642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3" name="Line 18"/>
            <p:cNvSpPr>
              <a:spLocks noChangeShapeType="1"/>
            </p:cNvSpPr>
            <p:nvPr/>
          </p:nvSpPr>
          <p:spPr bwMode="auto">
            <a:xfrm>
              <a:off x="5903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4" name="Line 17"/>
            <p:cNvSpPr>
              <a:spLocks noChangeShapeType="1"/>
            </p:cNvSpPr>
            <p:nvPr/>
          </p:nvSpPr>
          <p:spPr bwMode="auto">
            <a:xfrm>
              <a:off x="6163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5" name="Line 16"/>
            <p:cNvSpPr>
              <a:spLocks noChangeShapeType="1"/>
            </p:cNvSpPr>
            <p:nvPr/>
          </p:nvSpPr>
          <p:spPr bwMode="auto">
            <a:xfrm>
              <a:off x="6424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6" name="Line 15"/>
            <p:cNvSpPr>
              <a:spLocks noChangeShapeType="1"/>
            </p:cNvSpPr>
            <p:nvPr/>
          </p:nvSpPr>
          <p:spPr bwMode="auto">
            <a:xfrm>
              <a:off x="6684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7" name="Line 14"/>
            <p:cNvSpPr>
              <a:spLocks noChangeShapeType="1"/>
            </p:cNvSpPr>
            <p:nvPr/>
          </p:nvSpPr>
          <p:spPr bwMode="auto">
            <a:xfrm>
              <a:off x="6944" y="278"/>
              <a:ext cx="0" cy="44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8" name="Line 13"/>
            <p:cNvSpPr>
              <a:spLocks noChangeShapeType="1"/>
            </p:cNvSpPr>
            <p:nvPr/>
          </p:nvSpPr>
          <p:spPr bwMode="auto">
            <a:xfrm flipV="1">
              <a:off x="3298" y="589"/>
              <a:ext cx="0" cy="404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9" name="Line 12"/>
            <p:cNvSpPr>
              <a:spLocks noChangeShapeType="1"/>
            </p:cNvSpPr>
            <p:nvPr/>
          </p:nvSpPr>
          <p:spPr bwMode="auto">
            <a:xfrm>
              <a:off x="444" y="2761"/>
              <a:ext cx="6153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60" name="Text Box 11"/>
            <p:cNvSpPr txBox="1">
              <a:spLocks noChangeArrowheads="1"/>
            </p:cNvSpPr>
            <p:nvPr/>
          </p:nvSpPr>
          <p:spPr bwMode="auto">
            <a:xfrm>
              <a:off x="6463" y="2768"/>
              <a:ext cx="337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0749" tIns="25375" rIns="50749" bIns="25375"/>
            <a:lstStyle/>
            <a:p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3161" name="Text Box 10"/>
            <p:cNvSpPr txBox="1">
              <a:spLocks noChangeArrowheads="1"/>
            </p:cNvSpPr>
            <p:nvPr/>
          </p:nvSpPr>
          <p:spPr bwMode="auto">
            <a:xfrm>
              <a:off x="3083" y="407"/>
              <a:ext cx="382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0749" tIns="25375" rIns="50749" bIns="25375"/>
            <a:lstStyle/>
            <a:p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sp>
          <p:nvSpPr>
            <p:cNvPr id="3162" name="Text Box 9"/>
            <p:cNvSpPr txBox="1">
              <a:spLocks noChangeArrowheads="1"/>
            </p:cNvSpPr>
            <p:nvPr/>
          </p:nvSpPr>
          <p:spPr bwMode="auto">
            <a:xfrm>
              <a:off x="3421" y="2835"/>
              <a:ext cx="339" cy="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0749" tIns="25375" rIns="50749" bIns="25375"/>
            <a:lstStyle/>
            <a:p>
              <a:endParaRPr lang="en-US" sz="1400">
                <a:latin typeface="Arial" charset="0"/>
              </a:endParaRPr>
            </a:p>
          </p:txBody>
        </p:sp>
        <p:sp>
          <p:nvSpPr>
            <p:cNvPr id="3163" name="Text Box 8"/>
            <p:cNvSpPr txBox="1">
              <a:spLocks noChangeArrowheads="1"/>
            </p:cNvSpPr>
            <p:nvPr/>
          </p:nvSpPr>
          <p:spPr bwMode="auto">
            <a:xfrm>
              <a:off x="4232" y="2835"/>
              <a:ext cx="305" cy="3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tIns="22860" rIns="45720" bIns="22860"/>
            <a:lstStyle/>
            <a:p>
              <a:endParaRPr lang="en-US" sz="1400">
                <a:latin typeface="Arial" charset="0"/>
              </a:endParaRPr>
            </a:p>
          </p:txBody>
        </p:sp>
        <p:sp>
          <p:nvSpPr>
            <p:cNvPr id="3164" name="Text Box 7"/>
            <p:cNvSpPr txBox="1">
              <a:spLocks noChangeArrowheads="1"/>
            </p:cNvSpPr>
            <p:nvPr/>
          </p:nvSpPr>
          <p:spPr bwMode="auto">
            <a:xfrm>
              <a:off x="3286" y="2363"/>
              <a:ext cx="304" cy="3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tIns="22860" rIns="45720" bIns="22860"/>
            <a:lstStyle/>
            <a:p>
              <a:endParaRPr lang="en-US" sz="1400">
                <a:latin typeface="Arial" charset="0"/>
              </a:endParaRPr>
            </a:p>
          </p:txBody>
        </p:sp>
        <p:sp>
          <p:nvSpPr>
            <p:cNvPr id="3165" name="Text Box 6"/>
            <p:cNvSpPr txBox="1">
              <a:spLocks noChangeArrowheads="1"/>
            </p:cNvSpPr>
            <p:nvPr/>
          </p:nvSpPr>
          <p:spPr bwMode="auto">
            <a:xfrm>
              <a:off x="3354" y="1554"/>
              <a:ext cx="306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tIns="22860" rIns="45720" bIns="22860"/>
            <a:lstStyle/>
            <a:p>
              <a:endParaRPr lang="en-US" sz="1400">
                <a:latin typeface="Arial" charset="0"/>
              </a:endParaRPr>
            </a:p>
          </p:txBody>
        </p:sp>
        <p:sp>
          <p:nvSpPr>
            <p:cNvPr id="3166" name="Text Box 5"/>
            <p:cNvSpPr txBox="1">
              <a:spLocks noChangeArrowheads="1"/>
            </p:cNvSpPr>
            <p:nvPr/>
          </p:nvSpPr>
          <p:spPr bwMode="auto">
            <a:xfrm>
              <a:off x="3016" y="2970"/>
              <a:ext cx="270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0749" tIns="25375" rIns="50749" bIns="25375"/>
            <a:lstStyle/>
            <a:p>
              <a:endParaRPr lang="en-US" sz="1400">
                <a:latin typeface="Arial" charset="0"/>
              </a:endParaRPr>
            </a:p>
          </p:txBody>
        </p:sp>
        <p:sp>
          <p:nvSpPr>
            <p:cNvPr id="3167" name="Text Box 4"/>
            <p:cNvSpPr txBox="1">
              <a:spLocks noChangeArrowheads="1"/>
            </p:cNvSpPr>
            <p:nvPr/>
          </p:nvSpPr>
          <p:spPr bwMode="auto">
            <a:xfrm>
              <a:off x="2881" y="2498"/>
              <a:ext cx="467" cy="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0749" tIns="25375" rIns="50749" bIns="25375"/>
            <a:lstStyle/>
            <a:p>
              <a:endParaRPr lang="en-US" sz="1400">
                <a:latin typeface="Arial" charset="0"/>
              </a:endParaRPr>
            </a:p>
          </p:txBody>
        </p:sp>
        <p:sp>
          <p:nvSpPr>
            <p:cNvPr id="3168" name="Text Box 3"/>
            <p:cNvSpPr txBox="1">
              <a:spLocks noChangeArrowheads="1"/>
            </p:cNvSpPr>
            <p:nvPr/>
          </p:nvSpPr>
          <p:spPr bwMode="auto">
            <a:xfrm>
              <a:off x="2137" y="2498"/>
              <a:ext cx="413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tIns="22860" rIns="45720" bIns="22860"/>
            <a:lstStyle/>
            <a:p>
              <a:endParaRPr lang="en-US" sz="1400">
                <a:latin typeface="Arial" charset="0"/>
              </a:endParaRPr>
            </a:p>
          </p:txBody>
        </p:sp>
        <p:sp>
          <p:nvSpPr>
            <p:cNvPr id="3169" name="Text Box 2"/>
            <p:cNvSpPr txBox="1">
              <a:spLocks noChangeArrowheads="1"/>
            </p:cNvSpPr>
            <p:nvPr/>
          </p:nvSpPr>
          <p:spPr bwMode="auto">
            <a:xfrm>
              <a:off x="3016" y="3780"/>
              <a:ext cx="413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tIns="22860" rIns="45720" bIns="22860"/>
            <a:lstStyle/>
            <a:p>
              <a:endParaRPr lang="en-US" sz="1400">
                <a:latin typeface="Arial" charset="0"/>
              </a:endParaRPr>
            </a:p>
          </p:txBody>
        </p:sp>
      </p:grpSp>
      <p:sp>
        <p:nvSpPr>
          <p:cNvPr id="2111" name="Oval 63"/>
          <p:cNvSpPr>
            <a:spLocks noChangeArrowheads="1"/>
          </p:cNvSpPr>
          <p:nvPr/>
        </p:nvSpPr>
        <p:spPr bwMode="auto">
          <a:xfrm>
            <a:off x="2123728" y="1340768"/>
            <a:ext cx="4319935" cy="44640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16" name="Oval 68"/>
          <p:cNvSpPr>
            <a:spLocks noChangeArrowheads="1"/>
          </p:cNvSpPr>
          <p:nvPr/>
        </p:nvSpPr>
        <p:spPr bwMode="auto">
          <a:xfrm flipV="1">
            <a:off x="2555776" y="2132856"/>
            <a:ext cx="144016" cy="14401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20" name="Oval 72"/>
          <p:cNvSpPr>
            <a:spLocks noChangeArrowheads="1"/>
          </p:cNvSpPr>
          <p:nvPr/>
        </p:nvSpPr>
        <p:spPr bwMode="auto">
          <a:xfrm>
            <a:off x="2123728" y="3789040"/>
            <a:ext cx="73025" cy="730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21" name="Oval 73"/>
          <p:cNvSpPr>
            <a:spLocks noChangeArrowheads="1"/>
          </p:cNvSpPr>
          <p:nvPr/>
        </p:nvSpPr>
        <p:spPr bwMode="auto">
          <a:xfrm>
            <a:off x="6372200" y="3861048"/>
            <a:ext cx="73025" cy="730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22" name="Oval 74"/>
          <p:cNvSpPr>
            <a:spLocks noChangeArrowheads="1"/>
          </p:cNvSpPr>
          <p:nvPr/>
        </p:nvSpPr>
        <p:spPr bwMode="auto">
          <a:xfrm>
            <a:off x="4356100" y="1412875"/>
            <a:ext cx="73025" cy="730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123" name="Oval 75"/>
          <p:cNvSpPr>
            <a:spLocks noChangeArrowheads="1"/>
          </p:cNvSpPr>
          <p:nvPr/>
        </p:nvSpPr>
        <p:spPr bwMode="auto">
          <a:xfrm>
            <a:off x="4356100" y="5805488"/>
            <a:ext cx="73025" cy="730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98" name="Line 81"/>
          <p:cNvSpPr>
            <a:spLocks noChangeShapeType="1"/>
          </p:cNvSpPr>
          <p:nvPr/>
        </p:nvSpPr>
        <p:spPr bwMode="auto">
          <a:xfrm flipV="1">
            <a:off x="4389438" y="11588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33" name="Line 85"/>
          <p:cNvSpPr>
            <a:spLocks noChangeShapeType="1"/>
          </p:cNvSpPr>
          <p:nvPr/>
        </p:nvSpPr>
        <p:spPr bwMode="auto">
          <a:xfrm flipH="1">
            <a:off x="1187624" y="2132856"/>
            <a:ext cx="604867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36" name="Text Box 88"/>
          <p:cNvSpPr txBox="1">
            <a:spLocks noChangeArrowheads="1"/>
          </p:cNvSpPr>
          <p:nvPr/>
        </p:nvSpPr>
        <p:spPr bwMode="auto">
          <a:xfrm>
            <a:off x="250825" y="981075"/>
            <a:ext cx="390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  </a:t>
            </a:r>
          </a:p>
        </p:txBody>
      </p:sp>
      <p:sp>
        <p:nvSpPr>
          <p:cNvPr id="3101" name="Rectangle 9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02" name="Rectangle 93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cxnSp>
        <p:nvCxnSpPr>
          <p:cNvPr id="90" name="Прямая соединительная линия 89"/>
          <p:cNvCxnSpPr>
            <a:stCxn id="2115" idx="2"/>
          </p:cNvCxnSpPr>
          <p:nvPr/>
        </p:nvCxnSpPr>
        <p:spPr>
          <a:xfrm flipH="1">
            <a:off x="4438402" y="2132856"/>
            <a:ext cx="1501750" cy="1695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flipH="1" flipV="1">
            <a:off x="2627784" y="2204864"/>
            <a:ext cx="1728192" cy="16561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Дуга 104"/>
          <p:cNvSpPr/>
          <p:nvPr/>
        </p:nvSpPr>
        <p:spPr>
          <a:xfrm rot="13968988">
            <a:off x="3764974" y="3324505"/>
            <a:ext cx="944268" cy="973703"/>
          </a:xfrm>
          <a:prstGeom prst="arc">
            <a:avLst>
              <a:gd name="adj1" fmla="val 21285923"/>
              <a:gd name="adj2" fmla="val 8343264"/>
            </a:avLst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00" name="Object 95"/>
          <p:cNvGraphicFramePr>
            <a:graphicFrameLocks noChangeAspect="1"/>
          </p:cNvGraphicFramePr>
          <p:nvPr/>
        </p:nvGraphicFramePr>
        <p:xfrm>
          <a:off x="5220072" y="3212976"/>
          <a:ext cx="315913" cy="571500"/>
        </p:xfrm>
        <a:graphic>
          <a:graphicData uri="http://schemas.openxmlformats.org/presentationml/2006/ole">
            <p:oleObj spid="_x0000_s3074" name="Формула" r:id="rId3" imgW="152280" imgH="215640" progId="Equation.3">
              <p:embed/>
            </p:oleObj>
          </a:graphicData>
        </a:graphic>
      </p:graphicFrame>
      <p:graphicFrame>
        <p:nvGraphicFramePr>
          <p:cNvPr id="101" name="Object 96"/>
          <p:cNvGraphicFramePr>
            <a:graphicFrameLocks noChangeAspect="1"/>
          </p:cNvGraphicFramePr>
          <p:nvPr/>
        </p:nvGraphicFramePr>
        <p:xfrm>
          <a:off x="3995936" y="2780928"/>
          <a:ext cx="368300" cy="604837"/>
        </p:xfrm>
        <a:graphic>
          <a:graphicData uri="http://schemas.openxmlformats.org/presentationml/2006/ole">
            <p:oleObj spid="_x0000_s3075" name="Формула" r:id="rId4" imgW="177480" imgH="228600" progId="Equation.3">
              <p:embed/>
            </p:oleObj>
          </a:graphicData>
        </a:graphic>
      </p:graphicFrame>
      <p:graphicFrame>
        <p:nvGraphicFramePr>
          <p:cNvPr id="3084" name="Object 99"/>
          <p:cNvGraphicFramePr>
            <a:graphicFrameLocks noChangeAspect="1"/>
          </p:cNvGraphicFramePr>
          <p:nvPr/>
        </p:nvGraphicFramePr>
        <p:xfrm>
          <a:off x="4429125" y="428625"/>
          <a:ext cx="708025" cy="1000125"/>
        </p:xfrm>
        <a:graphic>
          <a:graphicData uri="http://schemas.openxmlformats.org/presentationml/2006/ole">
            <p:oleObj spid="_x0000_s3076" name="Формула" r:id="rId5" imgW="164880" imgH="393480" progId="Equation.3">
              <p:embed/>
            </p:oleObj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1763688" y="3861048"/>
          <a:ext cx="768978" cy="501774"/>
        </p:xfrm>
        <a:graphic>
          <a:graphicData uri="http://schemas.openxmlformats.org/presentationml/2006/ole">
            <p:oleObj spid="_x0000_s3077" name="Формула" r:id="rId6" imgW="139680" imgH="139680" progId="Equation.3">
              <p:embed/>
            </p:oleObj>
          </a:graphicData>
        </a:graphic>
      </p:graphicFrame>
      <p:graphicFrame>
        <p:nvGraphicFramePr>
          <p:cNvPr id="3087" name="Object 102"/>
          <p:cNvGraphicFramePr>
            <a:graphicFrameLocks noChangeAspect="1"/>
          </p:cNvGraphicFramePr>
          <p:nvPr/>
        </p:nvGraphicFramePr>
        <p:xfrm>
          <a:off x="6444208" y="3789040"/>
          <a:ext cx="1140061" cy="578346"/>
        </p:xfrm>
        <a:graphic>
          <a:graphicData uri="http://schemas.openxmlformats.org/presentationml/2006/ole">
            <p:oleObj spid="_x0000_s3079" name="Формула" r:id="rId7" imgW="228600" imgH="177480" progId="Equation.3">
              <p:embed/>
            </p:oleObj>
          </a:graphicData>
        </a:graphic>
      </p:graphicFrame>
      <p:graphicFrame>
        <p:nvGraphicFramePr>
          <p:cNvPr id="3088" name="Object 103"/>
          <p:cNvGraphicFramePr>
            <a:graphicFrameLocks noChangeAspect="1"/>
          </p:cNvGraphicFramePr>
          <p:nvPr/>
        </p:nvGraphicFramePr>
        <p:xfrm>
          <a:off x="6516216" y="3356992"/>
          <a:ext cx="544512" cy="496887"/>
        </p:xfrm>
        <a:graphic>
          <a:graphicData uri="http://schemas.openxmlformats.org/presentationml/2006/ole">
            <p:oleObj spid="_x0000_s3080" name="Формула" r:id="rId8" imgW="126720" imgH="177480" progId="Equation.3">
              <p:embed/>
            </p:oleObj>
          </a:graphicData>
        </a:graphic>
      </p:graphicFrame>
      <p:sp>
        <p:nvSpPr>
          <p:cNvPr id="3111" name="Text Box 97"/>
          <p:cNvSpPr txBox="1">
            <a:spLocks noChangeArrowheads="1"/>
          </p:cNvSpPr>
          <p:nvPr/>
        </p:nvSpPr>
        <p:spPr bwMode="auto">
          <a:xfrm>
            <a:off x="2339752" y="2348880"/>
            <a:ext cx="720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2" name="Text Box 97"/>
          <p:cNvSpPr txBox="1">
            <a:spLocks noChangeArrowheads="1"/>
          </p:cNvSpPr>
          <p:nvPr/>
        </p:nvSpPr>
        <p:spPr bwMode="auto">
          <a:xfrm>
            <a:off x="5724128" y="2276872"/>
            <a:ext cx="720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2699792" y="0"/>
          <a:ext cx="607186" cy="980728"/>
        </p:xfrm>
        <a:graphic>
          <a:graphicData uri="http://schemas.openxmlformats.org/presentationml/2006/ole">
            <p:oleObj spid="_x0000_s3081" name="Формула" r:id="rId9" imgW="266400" imgH="431640" progId="Equation.3">
              <p:embed/>
            </p:oleObj>
          </a:graphicData>
        </a:graphic>
      </p:graphicFrame>
      <p:sp>
        <p:nvSpPr>
          <p:cNvPr id="106" name="Дуга 105"/>
          <p:cNvSpPr/>
          <p:nvPr/>
        </p:nvSpPr>
        <p:spPr>
          <a:xfrm rot="15982536">
            <a:off x="4240257" y="3237400"/>
            <a:ext cx="1008112" cy="714375"/>
          </a:xfrm>
          <a:prstGeom prst="arc">
            <a:avLst>
              <a:gd name="adj1" fmla="val 2121668"/>
              <a:gd name="adj2" fmla="val 8343264"/>
            </a:avLst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6012160" y="1340768"/>
          <a:ext cx="361978" cy="864244"/>
        </p:xfrm>
        <a:graphic>
          <a:graphicData uri="http://schemas.openxmlformats.org/presentationml/2006/ole">
            <p:oleObj spid="_x0000_s3082" name="Формула" r:id="rId10" imgW="164880" imgH="393480" progId="Equation.3">
              <p:embed/>
            </p:oleObj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/>
        </p:nvGraphicFramePr>
        <p:xfrm>
          <a:off x="2267744" y="1386205"/>
          <a:ext cx="478469" cy="780386"/>
        </p:xfrm>
        <a:graphic>
          <a:graphicData uri="http://schemas.openxmlformats.org/presentationml/2006/ole">
            <p:oleObj spid="_x0000_s3083" name="Формула" r:id="rId11" imgW="241200" imgH="393480" progId="Equation.3">
              <p:embed/>
            </p:oleObj>
          </a:graphicData>
        </a:graphic>
      </p:graphicFrame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4355976" y="1484785"/>
          <a:ext cx="444253" cy="720080"/>
        </p:xfrm>
        <a:graphic>
          <a:graphicData uri="http://schemas.openxmlformats.org/presentationml/2006/ole">
            <p:oleObj spid="_x0000_s3085" name="Формула" r:id="rId12" imgW="266400" imgH="431640" progId="Equation.3">
              <p:embed/>
            </p:oleObj>
          </a:graphicData>
        </a:graphic>
      </p:graphicFrame>
      <p:sp>
        <p:nvSpPr>
          <p:cNvPr id="173" name="Text Box 11"/>
          <p:cNvSpPr txBox="1">
            <a:spLocks noChangeArrowheads="1"/>
          </p:cNvSpPr>
          <p:nvPr/>
        </p:nvSpPr>
        <p:spPr bwMode="auto">
          <a:xfrm>
            <a:off x="4067944" y="3789040"/>
            <a:ext cx="437593" cy="651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749" tIns="25375" rIns="50749" bIns="25375"/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Дуга 98"/>
          <p:cNvSpPr/>
          <p:nvPr/>
        </p:nvSpPr>
        <p:spPr>
          <a:xfrm>
            <a:off x="2483768" y="1340768"/>
            <a:ext cx="3960440" cy="4392488"/>
          </a:xfrm>
          <a:prstGeom prst="arc">
            <a:avLst>
              <a:gd name="adj1" fmla="val 16200000"/>
              <a:gd name="adj2" fmla="val 459070"/>
            </a:avLst>
          </a:prstGeom>
          <a:ln w="41275">
            <a:solidFill>
              <a:srgbClr val="FF0000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Дуга 101"/>
          <p:cNvSpPr/>
          <p:nvPr/>
        </p:nvSpPr>
        <p:spPr>
          <a:xfrm rot="5173728">
            <a:off x="2566879" y="1912424"/>
            <a:ext cx="3628997" cy="4042661"/>
          </a:xfrm>
          <a:prstGeom prst="arc">
            <a:avLst>
              <a:gd name="adj1" fmla="val 16179057"/>
              <a:gd name="adj2" fmla="val 122237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089" name="Object 99"/>
          <p:cNvGraphicFramePr>
            <a:graphicFrameLocks noChangeAspect="1"/>
          </p:cNvGraphicFramePr>
          <p:nvPr/>
        </p:nvGraphicFramePr>
        <p:xfrm>
          <a:off x="4572000" y="5589240"/>
          <a:ext cx="708025" cy="1000125"/>
        </p:xfrm>
        <a:graphic>
          <a:graphicData uri="http://schemas.openxmlformats.org/presentationml/2006/ole">
            <p:oleObj spid="_x0000_s3089" name="Формула" r:id="rId13" imgW="164880" imgH="393480" progId="Equation.3">
              <p:embed/>
            </p:oleObj>
          </a:graphicData>
        </a:graphic>
      </p:graphicFrame>
      <p:sp>
        <p:nvSpPr>
          <p:cNvPr id="103" name="TextBox 102"/>
          <p:cNvSpPr txBox="1"/>
          <p:nvPr/>
        </p:nvSpPr>
        <p:spPr>
          <a:xfrm>
            <a:off x="4355976" y="5877272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−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0" y="188640"/>
            <a:ext cx="33123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Уравнение   </a:t>
            </a:r>
            <a:r>
              <a:rPr lang="en-US" sz="2800" b="1" dirty="0" smtClean="0">
                <a:latin typeface="Monotype Corsiva" pitchFamily="66" charset="0"/>
              </a:rPr>
              <a:t>sin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en-US" sz="2800" b="1" dirty="0" smtClean="0">
                <a:latin typeface="Monotype Corsiva" pitchFamily="66" charset="0"/>
              </a:rPr>
              <a:t>x =</a:t>
            </a:r>
            <a:r>
              <a:rPr lang="ru-RU" sz="2800" b="1" dirty="0" smtClean="0">
                <a:latin typeface="Monotype Corsiva" pitchFamily="66" charset="0"/>
              </a:rPr>
              <a:t>       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имеет  бесконечное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множество корней. 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6300192" y="4365104"/>
            <a:ext cx="28438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Но на отрезке</a:t>
            </a:r>
          </a:p>
          <a:p>
            <a:pPr>
              <a:buFontTx/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en-US" sz="2800" dirty="0" smtClean="0">
                <a:latin typeface="Monotype Corsiva" pitchFamily="66" charset="0"/>
              </a:rPr>
              <a:t>[</a:t>
            </a:r>
            <a:r>
              <a:rPr lang="ru-RU" sz="2800" dirty="0" smtClean="0">
                <a:latin typeface="Monotype Corsiva" pitchFamily="66" charset="0"/>
              </a:rPr>
              <a:t>           </a:t>
            </a:r>
            <a:r>
              <a:rPr lang="en-US" sz="2800" dirty="0" smtClean="0">
                <a:latin typeface="Monotype Corsiva" pitchFamily="66" charset="0"/>
              </a:rPr>
              <a:t>]</a:t>
            </a:r>
            <a:r>
              <a:rPr lang="ru-RU" sz="2800" dirty="0" smtClean="0">
                <a:latin typeface="Monotype Corsiva" pitchFamily="66" charset="0"/>
              </a:rPr>
              <a:t>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оно имеет только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один корень              </a:t>
            </a:r>
          </a:p>
        </p:txBody>
      </p:sp>
      <p:graphicFrame>
        <p:nvGraphicFramePr>
          <p:cNvPr id="3090" name="Object 18"/>
          <p:cNvGraphicFramePr>
            <a:graphicFrameLocks noChangeAspect="1"/>
          </p:cNvGraphicFramePr>
          <p:nvPr/>
        </p:nvGraphicFramePr>
        <p:xfrm>
          <a:off x="6588224" y="4797152"/>
          <a:ext cx="863962" cy="792088"/>
        </p:xfrm>
        <a:graphic>
          <a:graphicData uri="http://schemas.openxmlformats.org/presentationml/2006/ole">
            <p:oleObj spid="_x0000_s3090" name="Формула" r:id="rId14" imgW="609480" imgH="558720" progId="Equation.3">
              <p:embed/>
            </p:oleObj>
          </a:graphicData>
        </a:graphic>
      </p:graphicFrame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8172400" y="5661248"/>
          <a:ext cx="401067" cy="958254"/>
        </p:xfrm>
        <a:graphic>
          <a:graphicData uri="http://schemas.openxmlformats.org/presentationml/2006/ole">
            <p:oleObj spid="_x0000_s3091" name="Формула" r:id="rId15" imgW="164880" imgH="393480" progId="Equation.3">
              <p:embed/>
            </p:oleObj>
          </a:graphicData>
        </a:graphic>
      </p:graphicFrame>
      <p:sp>
        <p:nvSpPr>
          <p:cNvPr id="2115" name="Oval 67"/>
          <p:cNvSpPr>
            <a:spLocks noChangeArrowheads="1"/>
          </p:cNvSpPr>
          <p:nvPr/>
        </p:nvSpPr>
        <p:spPr bwMode="auto">
          <a:xfrm>
            <a:off x="5940152" y="2060848"/>
            <a:ext cx="144017" cy="14401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5" dur="500" fill="hold"/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>
                                      <p:cBhvr>
                                        <p:cTn id="26" dur="500" fill="hold"/>
                                        <p:tgtEl>
                                          <p:spTgt spid="2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2" grpId="0" animBg="1"/>
      <p:bldP spid="109" grpId="0"/>
      <p:bldP spid="21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http://amma.org.ua/static/img/0000/0001/2797/12797710.dpxftu4ri8.W665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80312" y="5059835"/>
            <a:ext cx="1763688" cy="179816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8676456" cy="56435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    Число </a:t>
            </a:r>
            <a:r>
              <a:rPr lang="ru-RU" b="1" dirty="0" smtClean="0">
                <a:latin typeface="Monotype Corsiva" pitchFamily="66" charset="0"/>
              </a:rPr>
              <a:t>       </a:t>
            </a: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называют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>арксинусом </a:t>
            </a: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числа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          и записывают </a:t>
            </a:r>
            <a:r>
              <a:rPr lang="en-US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arcsin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=     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9" name="Object 17"/>
          <p:cNvGraphicFramePr>
            <a:graphicFrameLocks noChangeAspect="1"/>
          </p:cNvGraphicFramePr>
          <p:nvPr/>
        </p:nvGraphicFramePr>
        <p:xfrm>
          <a:off x="1907704" y="548680"/>
          <a:ext cx="432048" cy="1030851"/>
        </p:xfrm>
        <a:graphic>
          <a:graphicData uri="http://schemas.openxmlformats.org/presentationml/2006/ole">
            <p:oleObj spid="_x0000_s6149" name="Формула" r:id="rId4" imgW="164880" imgH="393480" progId="Equation.3">
              <p:embed/>
            </p:oleObj>
          </a:graphicData>
        </a:graphic>
      </p:graphicFrame>
      <p:graphicFrame>
        <p:nvGraphicFramePr>
          <p:cNvPr id="6150" name="Object 20"/>
          <p:cNvGraphicFramePr>
            <a:graphicFrameLocks noChangeAspect="1"/>
          </p:cNvGraphicFramePr>
          <p:nvPr/>
        </p:nvGraphicFramePr>
        <p:xfrm>
          <a:off x="6804248" y="548680"/>
          <a:ext cx="592479" cy="960662"/>
        </p:xfrm>
        <a:graphic>
          <a:graphicData uri="http://schemas.openxmlformats.org/presentationml/2006/ole">
            <p:oleObj spid="_x0000_s6150" name="Формула" r:id="rId5" imgW="266400" imgH="431640" progId="Equation.3">
              <p:embed/>
            </p:oleObj>
          </a:graphicData>
        </a:graphic>
      </p:graphicFrame>
      <p:graphicFrame>
        <p:nvGraphicFramePr>
          <p:cNvPr id="6152" name="Object 20"/>
          <p:cNvGraphicFramePr>
            <a:graphicFrameLocks noChangeAspect="1"/>
          </p:cNvGraphicFramePr>
          <p:nvPr/>
        </p:nvGraphicFramePr>
        <p:xfrm>
          <a:off x="4716016" y="1340768"/>
          <a:ext cx="593725" cy="960438"/>
        </p:xfrm>
        <a:graphic>
          <a:graphicData uri="http://schemas.openxmlformats.org/presentationml/2006/ole">
            <p:oleObj spid="_x0000_s6152" name="Формула" r:id="rId6" imgW="266400" imgH="431640" progId="Equation.3">
              <p:embed/>
            </p:oleObj>
          </a:graphicData>
        </a:graphic>
      </p:graphicFrame>
      <p:graphicFrame>
        <p:nvGraphicFramePr>
          <p:cNvPr id="6153" name="Object 17"/>
          <p:cNvGraphicFramePr>
            <a:graphicFrameLocks noChangeAspect="1"/>
          </p:cNvGraphicFramePr>
          <p:nvPr/>
        </p:nvGraphicFramePr>
        <p:xfrm>
          <a:off x="5580112" y="1340768"/>
          <a:ext cx="431800" cy="1031875"/>
        </p:xfrm>
        <a:graphic>
          <a:graphicData uri="http://schemas.openxmlformats.org/presentationml/2006/ole">
            <p:oleObj spid="_x0000_s6153" name="Формула" r:id="rId7" imgW="164880" imgH="393480" progId="Equation.3">
              <p:embed/>
            </p:oleObj>
          </a:graphicData>
        </a:graphic>
      </p:graphicFrame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95536" y="2060848"/>
            <a:ext cx="25474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i="1" u="sng" dirty="0">
                <a:solidFill>
                  <a:srgbClr val="00206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Определение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9552" y="2571744"/>
            <a:ext cx="8032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Monotype Corsiva" pitchFamily="66" charset="0"/>
              </a:rPr>
              <a:t>Арксинусом числа  а </a:t>
            </a:r>
            <a:r>
              <a:rPr lang="el-GR" sz="3200" b="1" i="1" dirty="0" smtClean="0">
                <a:latin typeface="Monotype Corsiva" pitchFamily="66" charset="0"/>
              </a:rPr>
              <a:t>ϵ</a:t>
            </a:r>
            <a:r>
              <a:rPr lang="en-US" sz="3200" b="1" i="1" dirty="0" smtClean="0">
                <a:latin typeface="Monotype Corsiva" pitchFamily="66" charset="0"/>
              </a:rPr>
              <a:t> </a:t>
            </a:r>
            <a:r>
              <a:rPr lang="en-US" sz="3200" b="1" dirty="0" smtClean="0">
                <a:latin typeface="Monotype Corsiva" pitchFamily="66" charset="0"/>
              </a:rPr>
              <a:t>[</a:t>
            </a:r>
            <a:r>
              <a:rPr lang="ru-RU" sz="3200" b="1" dirty="0" smtClean="0">
                <a:latin typeface="Monotype Corsiva" pitchFamily="66" charset="0"/>
              </a:rPr>
              <a:t>− 1;1</a:t>
            </a:r>
            <a:r>
              <a:rPr lang="en-US" sz="3200" b="1" dirty="0" smtClean="0">
                <a:latin typeface="Monotype Corsiva" pitchFamily="66" charset="0"/>
              </a:rPr>
              <a:t>]</a:t>
            </a:r>
            <a:r>
              <a:rPr lang="ru-RU" sz="3200" b="1" dirty="0" smtClean="0">
                <a:latin typeface="Monotype Corsiva" pitchFamily="66" charset="0"/>
              </a:rPr>
              <a:t> называется такое</a:t>
            </a:r>
          </a:p>
          <a:p>
            <a:r>
              <a:rPr lang="ru-RU" sz="3200" b="1" dirty="0" smtClean="0">
                <a:latin typeface="Monotype Corsiva" pitchFamily="66" charset="0"/>
              </a:rPr>
              <a:t>число </a:t>
            </a:r>
            <a:r>
              <a:rPr lang="el-GR" sz="3200" b="1" i="1" dirty="0" smtClean="0">
                <a:solidFill>
                  <a:srgbClr val="C00000"/>
                </a:solidFill>
                <a:latin typeface="Cambria Math"/>
                <a:ea typeface="Cambria Math"/>
              </a:rPr>
              <a:t>α</a:t>
            </a:r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el-GR" sz="3200" b="1" i="1" dirty="0" smtClean="0">
                <a:latin typeface="Monotype Corsiva" pitchFamily="66" charset="0"/>
              </a:rPr>
              <a:t>ϵ</a:t>
            </a:r>
            <a:r>
              <a:rPr lang="en-US" sz="3200" b="1" i="1" dirty="0" smtClean="0">
                <a:latin typeface="Monotype Corsiva" pitchFamily="66" charset="0"/>
              </a:rPr>
              <a:t> [</a:t>
            </a:r>
            <a:r>
              <a:rPr lang="ru-RU" sz="3200" b="1" i="1" dirty="0" smtClean="0">
                <a:latin typeface="Monotype Corsiva" pitchFamily="66" charset="0"/>
              </a:rPr>
              <a:t>          </a:t>
            </a:r>
            <a:r>
              <a:rPr lang="en-US" sz="3200" b="1" i="1" dirty="0" smtClean="0">
                <a:latin typeface="Monotype Corsiva" pitchFamily="66" charset="0"/>
              </a:rPr>
              <a:t>]</a:t>
            </a:r>
            <a:r>
              <a:rPr lang="ru-RU" sz="3200" b="1" i="1" dirty="0" smtClean="0">
                <a:latin typeface="Monotype Corsiva" pitchFamily="66" charset="0"/>
              </a:rPr>
              <a:t> , синус которого равен </a:t>
            </a:r>
            <a:r>
              <a:rPr lang="ru-RU" sz="3200" b="1" i="1" dirty="0" smtClean="0">
                <a:solidFill>
                  <a:srgbClr val="C00000"/>
                </a:solidFill>
                <a:latin typeface="Monotype Corsiva" pitchFamily="66" charset="0"/>
              </a:rPr>
              <a:t>а</a:t>
            </a:r>
            <a:r>
              <a:rPr lang="ru-RU" sz="3200" b="1" i="1" dirty="0" smtClean="0">
                <a:latin typeface="Monotype Corsiva" pitchFamily="66" charset="0"/>
              </a:rPr>
              <a:t>.</a:t>
            </a:r>
          </a:p>
        </p:txBody>
      </p:sp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2267744" y="3140968"/>
          <a:ext cx="863600" cy="792163"/>
        </p:xfrm>
        <a:graphic>
          <a:graphicData uri="http://schemas.openxmlformats.org/presentationml/2006/ole">
            <p:oleObj spid="_x0000_s6154" name="Формула" r:id="rId8" imgW="609480" imgH="55872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28596" y="4000504"/>
            <a:ext cx="8136904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arcsin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a =</a:t>
            </a:r>
            <a:r>
              <a:rPr lang="el-GR" sz="2800" i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если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l-GR" sz="2800" i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ru-RU" sz="2800" i="1" dirty="0" smtClean="0">
                <a:latin typeface="Cambria Math"/>
                <a:ea typeface="Cambria Math"/>
                <a:cs typeface="Times New Roman" pitchFamily="18" charset="0"/>
              </a:rPr>
              <a:t> = </a:t>
            </a:r>
            <a:r>
              <a:rPr lang="ru-RU" sz="28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а и −       ≤ </a:t>
            </a:r>
            <a:r>
              <a:rPr lang="el-GR" sz="2800" i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ru-RU" sz="2800" i="1" dirty="0" smtClean="0">
                <a:latin typeface="Cambria Math"/>
                <a:ea typeface="Cambria Math"/>
                <a:cs typeface="Times New Roman" pitchFamily="18" charset="0"/>
              </a:rPr>
              <a:t>  </a:t>
            </a:r>
            <a:r>
              <a:rPr lang="ru-RU" sz="28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≤       , </a:t>
            </a:r>
            <a:r>
              <a:rPr lang="en-US" sz="28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|</a:t>
            </a:r>
            <a:r>
              <a:rPr lang="ru-RU" sz="28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а</a:t>
            </a:r>
            <a:r>
              <a:rPr lang="en-US" sz="28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|</a:t>
            </a:r>
            <a:r>
              <a:rPr lang="ru-RU" sz="28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≤ 1.</a:t>
            </a:r>
            <a:r>
              <a:rPr lang="ru-RU" sz="2800" i="1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56" name="Object 99"/>
          <p:cNvGraphicFramePr>
            <a:graphicFrameLocks noChangeAspect="1"/>
          </p:cNvGraphicFramePr>
          <p:nvPr/>
        </p:nvGraphicFramePr>
        <p:xfrm>
          <a:off x="5004048" y="3861048"/>
          <a:ext cx="708025" cy="1000125"/>
        </p:xfrm>
        <a:graphic>
          <a:graphicData uri="http://schemas.openxmlformats.org/presentationml/2006/ole">
            <p:oleObj spid="_x0000_s6156" name="Формула" r:id="rId9" imgW="164880" imgH="393480" progId="Equation.3">
              <p:embed/>
            </p:oleObj>
          </a:graphicData>
        </a:graphic>
      </p:graphicFrame>
      <p:graphicFrame>
        <p:nvGraphicFramePr>
          <p:cNvPr id="6157" name="Object 99"/>
          <p:cNvGraphicFramePr>
            <a:graphicFrameLocks noChangeAspect="1"/>
          </p:cNvGraphicFramePr>
          <p:nvPr/>
        </p:nvGraphicFramePr>
        <p:xfrm>
          <a:off x="6588224" y="3861048"/>
          <a:ext cx="708025" cy="1000125"/>
        </p:xfrm>
        <a:graphic>
          <a:graphicData uri="http://schemas.openxmlformats.org/presentationml/2006/ole">
            <p:oleObj spid="_x0000_s6157" name="Формула" r:id="rId10" imgW="164880" imgH="393480" progId="Equation.3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39552" y="4941168"/>
            <a:ext cx="37737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Monotype Corsiva" pitchFamily="66" charset="0"/>
                <a:ea typeface="+mj-ea"/>
                <a:cs typeface="Times New Roman" pitchFamily="18" charset="0"/>
              </a:rPr>
              <a:t>Верна также формула: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544" y="5589240"/>
            <a:ext cx="6264696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arcsin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(−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−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arcsin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где а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ϵ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− 1;1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. </a:t>
            </a:r>
            <a:endParaRPr lang="ru-RU" sz="2800" i="1" dirty="0" err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 animBg="1"/>
      <p:bldP spid="23" grpId="0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38100" algn="ctr">
            <a:noFill/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1077" name="Object 5"/>
          <p:cNvGraphicFramePr>
            <a:graphicFrameLocks noChangeAspect="1"/>
          </p:cNvGraphicFramePr>
          <p:nvPr/>
        </p:nvGraphicFramePr>
        <p:xfrm>
          <a:off x="611560" y="1700808"/>
          <a:ext cx="2590800" cy="995363"/>
        </p:xfrm>
        <a:graphic>
          <a:graphicData uri="http://schemas.openxmlformats.org/presentationml/2006/ole">
            <p:oleObj spid="_x0000_s7170" name="Формула" r:id="rId3" imgW="876300" imgH="469900" progId="Equation.3">
              <p:embed/>
            </p:oleObj>
          </a:graphicData>
        </a:graphic>
      </p:graphicFrame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38100" algn="ctr">
            <a:noFill/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1079" name="Object 7"/>
          <p:cNvGraphicFramePr>
            <a:graphicFrameLocks noChangeAspect="1"/>
          </p:cNvGraphicFramePr>
          <p:nvPr/>
        </p:nvGraphicFramePr>
        <p:xfrm>
          <a:off x="3131840" y="1700808"/>
          <a:ext cx="488950" cy="914400"/>
        </p:xfrm>
        <a:graphic>
          <a:graphicData uri="http://schemas.openxmlformats.org/presentationml/2006/ole">
            <p:oleObj spid="_x0000_s7171" name="Формула" r:id="rId4" imgW="241195" imgH="444307" progId="Equation.3">
              <p:embed/>
            </p:oleObj>
          </a:graphicData>
        </a:graphic>
      </p:graphicFrame>
      <p:sp>
        <p:nvSpPr>
          <p:cNvPr id="131082" name="Rectangle 10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38100" algn="ctr">
            <a:noFill/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1081" name="Object 9"/>
          <p:cNvGraphicFramePr>
            <a:graphicFrameLocks noChangeAspect="1"/>
          </p:cNvGraphicFramePr>
          <p:nvPr/>
        </p:nvGraphicFramePr>
        <p:xfrm>
          <a:off x="4644008" y="1700808"/>
          <a:ext cx="3962400" cy="947738"/>
        </p:xfrm>
        <a:graphic>
          <a:graphicData uri="http://schemas.openxmlformats.org/presentationml/2006/ole">
            <p:oleObj spid="_x0000_s7172" name="Формула" r:id="rId5" imgW="1841500" imgH="469900" progId="Equation.3">
              <p:embed/>
            </p:oleObj>
          </a:graphicData>
        </a:graphic>
      </p:graphicFrame>
      <p:sp>
        <p:nvSpPr>
          <p:cNvPr id="131084" name="Rectangle 12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38100" algn="ctr">
            <a:noFill/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1083" name="Object 11"/>
          <p:cNvGraphicFramePr>
            <a:graphicFrameLocks noChangeAspect="1"/>
          </p:cNvGraphicFramePr>
          <p:nvPr/>
        </p:nvGraphicFramePr>
        <p:xfrm>
          <a:off x="683568" y="3140968"/>
          <a:ext cx="1524000" cy="406400"/>
        </p:xfrm>
        <a:graphic>
          <a:graphicData uri="http://schemas.openxmlformats.org/presentationml/2006/ole">
            <p:oleObj spid="_x0000_s7173" name="Формула" r:id="rId6" imgW="710891" imgH="190417" progId="Equation.3">
              <p:embed/>
            </p:oleObj>
          </a:graphicData>
        </a:graphic>
      </p:graphicFrame>
      <p:sp>
        <p:nvSpPr>
          <p:cNvPr id="131086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38100" algn="ctr">
            <a:noFill/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1085" name="Object 13"/>
          <p:cNvGraphicFramePr>
            <a:graphicFrameLocks noChangeAspect="1"/>
          </p:cNvGraphicFramePr>
          <p:nvPr/>
        </p:nvGraphicFramePr>
        <p:xfrm>
          <a:off x="3851920" y="2780928"/>
          <a:ext cx="3276600" cy="933450"/>
        </p:xfrm>
        <a:graphic>
          <a:graphicData uri="http://schemas.openxmlformats.org/presentationml/2006/ole">
            <p:oleObj spid="_x0000_s7174" name="Формула" r:id="rId7" imgW="1574800" imgH="444500" progId="Equation.3">
              <p:embed/>
            </p:oleObj>
          </a:graphicData>
        </a:graphic>
      </p:graphicFrame>
      <p:sp>
        <p:nvSpPr>
          <p:cNvPr id="131088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38100" algn="ctr">
            <a:noFill/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1087" name="Object 15"/>
          <p:cNvGraphicFramePr>
            <a:graphicFrameLocks noChangeAspect="1"/>
          </p:cNvGraphicFramePr>
          <p:nvPr/>
        </p:nvGraphicFramePr>
        <p:xfrm>
          <a:off x="755576" y="3933056"/>
          <a:ext cx="1981200" cy="1068388"/>
        </p:xfrm>
        <a:graphic>
          <a:graphicData uri="http://schemas.openxmlformats.org/presentationml/2006/ole">
            <p:oleObj spid="_x0000_s7175" name="Формула" r:id="rId8" imgW="863225" imgH="469696" progId="Equation.3">
              <p:embed/>
            </p:oleObj>
          </a:graphicData>
        </a:graphic>
      </p:graphicFrame>
      <p:sp>
        <p:nvSpPr>
          <p:cNvPr id="131090" name="Rectangle 1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38100" algn="ctr">
            <a:noFill/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1089" name="Object 17"/>
          <p:cNvGraphicFramePr>
            <a:graphicFrameLocks noChangeAspect="1"/>
          </p:cNvGraphicFramePr>
          <p:nvPr/>
        </p:nvGraphicFramePr>
        <p:xfrm>
          <a:off x="2771800" y="3933056"/>
          <a:ext cx="533400" cy="1066800"/>
        </p:xfrm>
        <a:graphic>
          <a:graphicData uri="http://schemas.openxmlformats.org/presentationml/2006/ole">
            <p:oleObj spid="_x0000_s7176" name="Формула" r:id="rId9" imgW="241300" imgH="457200" progId="Equation.3">
              <p:embed/>
            </p:oleObj>
          </a:graphicData>
        </a:graphic>
      </p:graphicFrame>
      <p:sp>
        <p:nvSpPr>
          <p:cNvPr id="131092" name="Rectangle 2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38100" algn="ctr">
            <a:noFill/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1091" name="Object 19"/>
          <p:cNvGraphicFramePr>
            <a:graphicFrameLocks noChangeAspect="1"/>
          </p:cNvGraphicFramePr>
          <p:nvPr/>
        </p:nvGraphicFramePr>
        <p:xfrm>
          <a:off x="4139952" y="3933056"/>
          <a:ext cx="3429000" cy="912813"/>
        </p:xfrm>
        <a:graphic>
          <a:graphicData uri="http://schemas.openxmlformats.org/presentationml/2006/ole">
            <p:oleObj spid="_x0000_s7177" name="Формула" r:id="rId10" imgW="1828800" imgH="482600" progId="Equation.3">
              <p:embed/>
            </p:oleObj>
          </a:graphicData>
        </a:graphic>
      </p:graphicFrame>
      <p:sp>
        <p:nvSpPr>
          <p:cNvPr id="131093" name="Text Box 21"/>
          <p:cNvSpPr txBox="1">
            <a:spLocks noChangeArrowheads="1"/>
          </p:cNvSpPr>
          <p:nvPr/>
        </p:nvSpPr>
        <p:spPr bwMode="auto">
          <a:xfrm>
            <a:off x="3707904" y="1916832"/>
            <a:ext cx="803425" cy="584775"/>
          </a:xfrm>
          <a:prstGeom prst="rect">
            <a:avLst/>
          </a:prstGeom>
          <a:noFill/>
          <a:ln w="38100" algn="ctr">
            <a:noFill/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т.к.</a:t>
            </a:r>
          </a:p>
        </p:txBody>
      </p:sp>
      <p:sp>
        <p:nvSpPr>
          <p:cNvPr id="131094" name="Text Box 22"/>
          <p:cNvSpPr txBox="1">
            <a:spLocks noChangeArrowheads="1"/>
          </p:cNvSpPr>
          <p:nvPr/>
        </p:nvSpPr>
        <p:spPr bwMode="auto">
          <a:xfrm>
            <a:off x="2057400" y="3886200"/>
            <a:ext cx="184150" cy="457200"/>
          </a:xfrm>
          <a:prstGeom prst="rect">
            <a:avLst/>
          </a:prstGeom>
          <a:noFill/>
          <a:ln w="38100" algn="ctr">
            <a:noFill/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ru-RU" sz="2400" b="1">
              <a:latin typeface="Verdana" pitchFamily="34" charset="0"/>
            </a:endParaRPr>
          </a:p>
        </p:txBody>
      </p:sp>
      <p:sp>
        <p:nvSpPr>
          <p:cNvPr id="131095" name="Text Box 23"/>
          <p:cNvSpPr txBox="1">
            <a:spLocks noChangeArrowheads="1"/>
          </p:cNvSpPr>
          <p:nvPr/>
        </p:nvSpPr>
        <p:spPr bwMode="auto">
          <a:xfrm>
            <a:off x="2267744" y="3068960"/>
            <a:ext cx="762000" cy="519113"/>
          </a:xfrm>
          <a:prstGeom prst="rect">
            <a:avLst/>
          </a:prstGeom>
          <a:noFill/>
          <a:ln w="38100" algn="ctr">
            <a:noFill/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0;</a:t>
            </a:r>
          </a:p>
        </p:txBody>
      </p:sp>
      <p:sp>
        <p:nvSpPr>
          <p:cNvPr id="131097" name="Text Box 25"/>
          <p:cNvSpPr txBox="1">
            <a:spLocks noChangeArrowheads="1"/>
          </p:cNvSpPr>
          <p:nvPr/>
        </p:nvSpPr>
        <p:spPr bwMode="auto">
          <a:xfrm>
            <a:off x="2843808" y="2996952"/>
            <a:ext cx="803425" cy="584775"/>
          </a:xfrm>
          <a:prstGeom prst="rect">
            <a:avLst/>
          </a:prstGeom>
          <a:noFill/>
          <a:ln w="38100" algn="ctr">
            <a:noFill/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т.к.</a:t>
            </a:r>
          </a:p>
        </p:txBody>
      </p:sp>
      <p:sp>
        <p:nvSpPr>
          <p:cNvPr id="131098" name="Text Box 26"/>
          <p:cNvSpPr txBox="1">
            <a:spLocks noChangeArrowheads="1"/>
          </p:cNvSpPr>
          <p:nvPr/>
        </p:nvSpPr>
        <p:spPr bwMode="auto">
          <a:xfrm>
            <a:off x="3275856" y="4149080"/>
            <a:ext cx="803425" cy="584775"/>
          </a:xfrm>
          <a:prstGeom prst="rect">
            <a:avLst/>
          </a:prstGeom>
          <a:noFill/>
          <a:ln w="38100" algn="ctr">
            <a:noFill/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т.к.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347864" y="548680"/>
            <a:ext cx="214193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Примеры </a:t>
            </a:r>
            <a:endParaRPr lang="ru-RU" sz="4000" b="1" i="1" dirty="0">
              <a:solidFill>
                <a:srgbClr val="C00000"/>
              </a:solidFill>
              <a:latin typeface="Monotype Corsiva" pitchFamily="66" charset="0"/>
              <a:ea typeface="+mj-ea"/>
              <a:cs typeface="Times New Roman" pitchFamily="18" charset="0"/>
            </a:endParaRPr>
          </a:p>
        </p:txBody>
      </p:sp>
      <p:pic>
        <p:nvPicPr>
          <p:cNvPr id="27" name="Picture 2" descr="http://amma.org.ua/static/img/0000/0001/2797/12797710.dpxftu4ri8.W665.png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7380312" y="5059835"/>
            <a:ext cx="1763688" cy="17981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1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1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1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1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3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93" grpId="0"/>
      <p:bldP spid="131095" grpId="0"/>
      <p:bldP spid="131097" grpId="0"/>
      <p:bldP spid="1310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Содержимое 6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0243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dirty="0" smtClean="0">
                <a:latin typeface="Monotype Corsiva" pitchFamily="66" charset="0"/>
              </a:rPr>
              <a:t>       </a:t>
            </a:r>
            <a:r>
              <a:rPr lang="ru-RU" sz="12800" b="1" i="1" dirty="0" smtClean="0">
                <a:latin typeface="Monotype Corsiva" pitchFamily="66" charset="0"/>
                <a:ea typeface="+mj-ea"/>
                <a:cs typeface="Times New Roman" pitchFamily="18" charset="0"/>
              </a:rPr>
              <a:t>Уравнение  </a:t>
            </a:r>
            <a:r>
              <a:rPr lang="en-US" sz="14400" b="1" i="1" dirty="0" smtClean="0">
                <a:solidFill>
                  <a:srgbClr val="C0000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sin</a:t>
            </a:r>
            <a:r>
              <a:rPr lang="ru-RU" sz="14400" b="1" i="1" dirty="0" smtClean="0">
                <a:solidFill>
                  <a:srgbClr val="C0000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 </a:t>
            </a:r>
            <a:r>
              <a:rPr lang="en-US" sz="14400" b="1" i="1" dirty="0" smtClean="0">
                <a:solidFill>
                  <a:srgbClr val="C0000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x </a:t>
            </a:r>
            <a:r>
              <a:rPr lang="en-US" sz="14400" b="1" i="1" dirty="0">
                <a:solidFill>
                  <a:srgbClr val="C0000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= a</a:t>
            </a:r>
            <a:endParaRPr lang="ru-RU" sz="14400" b="1" i="1" dirty="0">
              <a:solidFill>
                <a:srgbClr val="C00000"/>
              </a:solidFill>
              <a:latin typeface="Monotype Corsiva" pitchFamily="66" charset="0"/>
              <a:ea typeface="+mj-ea"/>
              <a:cs typeface="Times New Roman" pitchFamily="18" charset="0"/>
            </a:endParaRPr>
          </a:p>
          <a:p>
            <a:pPr>
              <a:buFontTx/>
              <a:buNone/>
            </a:pPr>
            <a:endParaRPr lang="ru-RU" sz="12800" dirty="0" smtClean="0">
              <a:latin typeface="Monotype Corsiva" pitchFamily="66" charset="0"/>
            </a:endParaRPr>
          </a:p>
          <a:p>
            <a:pPr marL="514350" indent="-514350">
              <a:buFontTx/>
              <a:buAutoNum type="arabicParenR"/>
            </a:pPr>
            <a:r>
              <a:rPr lang="ru-RU" sz="12800" b="1" dirty="0" smtClean="0">
                <a:solidFill>
                  <a:srgbClr val="002060"/>
                </a:solidFill>
                <a:latin typeface="Monotype Corsiva" pitchFamily="66" charset="0"/>
              </a:rPr>
              <a:t>не имеет корней, если</a:t>
            </a:r>
          </a:p>
          <a:p>
            <a:pPr marL="514350" indent="-514350">
              <a:buNone/>
            </a:pPr>
            <a:endParaRPr lang="ru-RU" sz="12800" dirty="0" smtClean="0">
              <a:latin typeface="Monotype Corsiva" pitchFamily="66" charset="0"/>
            </a:endParaRPr>
          </a:p>
          <a:p>
            <a:pPr marL="514350" indent="-514350">
              <a:buNone/>
            </a:pPr>
            <a:r>
              <a:rPr lang="ru-RU" sz="12800" b="1" dirty="0" smtClean="0">
                <a:solidFill>
                  <a:srgbClr val="002060"/>
                </a:solidFill>
                <a:latin typeface="Monotype Corsiva" pitchFamily="66" charset="0"/>
              </a:rPr>
              <a:t>2) имеет  бесконечно много </a:t>
            </a:r>
            <a:r>
              <a:rPr lang="ru-RU" sz="12800" b="1" dirty="0">
                <a:solidFill>
                  <a:srgbClr val="002060"/>
                </a:solidFill>
                <a:latin typeface="Monotype Corsiva" pitchFamily="66" charset="0"/>
              </a:rPr>
              <a:t>корней</a:t>
            </a:r>
            <a:r>
              <a:rPr lang="en-US" sz="12800" b="1" dirty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12800" b="1" dirty="0">
                <a:solidFill>
                  <a:srgbClr val="002060"/>
                </a:solidFill>
                <a:latin typeface="Monotype Corsiva" pitchFamily="66" charset="0"/>
              </a:rPr>
              <a:t>если  </a:t>
            </a:r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r>
              <a:rPr lang="ru-RU" dirty="0" smtClean="0"/>
              <a:t>  </a:t>
            </a:r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r>
              <a:rPr lang="ru-RU" dirty="0" smtClean="0"/>
              <a:t> </a:t>
            </a:r>
          </a:p>
        </p:txBody>
      </p:sp>
      <p:sp>
        <p:nvSpPr>
          <p:cNvPr id="8202" name="Text Box 4"/>
          <p:cNvSpPr txBox="1">
            <a:spLocks noChangeArrowheads="1"/>
          </p:cNvSpPr>
          <p:nvPr/>
        </p:nvSpPr>
        <p:spPr bwMode="auto">
          <a:xfrm>
            <a:off x="3275856" y="332656"/>
            <a:ext cx="152638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Monotype Corsiva" pitchFamily="66" charset="0"/>
                <a:ea typeface="+mj-ea"/>
                <a:cs typeface="Times New Roman" pitchFamily="18" charset="0"/>
              </a:rPr>
              <a:t>Вывод</a:t>
            </a:r>
            <a:endParaRPr lang="ru-RU" sz="4400" b="1" i="1" dirty="0">
              <a:solidFill>
                <a:srgbClr val="C00000"/>
              </a:solidFill>
              <a:latin typeface="Monotype Corsiva" pitchFamily="66" charset="0"/>
              <a:ea typeface="+mj-ea"/>
              <a:cs typeface="Times New Roman" pitchFamily="18" charset="0"/>
            </a:endParaRPr>
          </a:p>
        </p:txBody>
      </p:sp>
      <p:sp>
        <p:nvSpPr>
          <p:cNvPr id="8203" name="Rectangle 7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6085" name="Object 6"/>
          <p:cNvGraphicFramePr>
            <a:graphicFrameLocks noChangeAspect="1"/>
          </p:cNvGraphicFramePr>
          <p:nvPr/>
        </p:nvGraphicFramePr>
        <p:xfrm>
          <a:off x="4644008" y="1916832"/>
          <a:ext cx="1099790" cy="758607"/>
        </p:xfrm>
        <a:graphic>
          <a:graphicData uri="http://schemas.openxmlformats.org/presentationml/2006/ole">
            <p:oleObj spid="_x0000_s11268" name="Формула" r:id="rId3" imgW="368280" imgH="253800" progId="Equation.3">
              <p:embed/>
            </p:oleObj>
          </a:graphicData>
        </a:graphic>
      </p:graphicFrame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7020272" y="2924944"/>
          <a:ext cx="1100137" cy="758825"/>
        </p:xfrm>
        <a:graphic>
          <a:graphicData uri="http://schemas.openxmlformats.org/presentationml/2006/ole">
            <p:oleObj spid="_x0000_s11269" name="Формула" r:id="rId4" imgW="368280" imgH="2538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403648" y="4293096"/>
            <a:ext cx="5904656" cy="8237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36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arcsin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n, n 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ϵ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http://amma.org.ua/static/img/0000/0001/2797/12797710.dpxftu4ri8.W665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380312" y="5059835"/>
            <a:ext cx="1763688" cy="17981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4963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kern="12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Частные случаи уравнения  </a:t>
            </a:r>
            <a:r>
              <a:rPr lang="en-US" b="1" i="1" kern="12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en-US" b="1" i="1" kern="12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en-US" b="1" i="1" kern="12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sin </a:t>
            </a:r>
            <a:r>
              <a:rPr lang="ru-RU" b="1" i="1" kern="1200" dirty="0" err="1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х</a:t>
            </a:r>
            <a:r>
              <a:rPr lang="en-US" b="1" i="1" kern="12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= a</a:t>
            </a:r>
            <a:endParaRPr lang="ru-RU" b="1" i="1" kern="1200" dirty="0" smtClean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graphicFrame>
        <p:nvGraphicFramePr>
          <p:cNvPr id="16386" name="Object 5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p:oleObj spid="_x0000_s12290" name="Формула" r:id="rId4" imgW="914400" imgH="2156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99592" y="1772816"/>
            <a:ext cx="7200800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x =− 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n, n 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ϵ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294" name="Object 99"/>
          <p:cNvGraphicFramePr>
            <a:graphicFrameLocks noChangeAspect="1"/>
          </p:cNvGraphicFramePr>
          <p:nvPr/>
        </p:nvGraphicFramePr>
        <p:xfrm>
          <a:off x="4499992" y="1700808"/>
          <a:ext cx="708025" cy="1000125"/>
        </p:xfrm>
        <a:graphic>
          <a:graphicData uri="http://schemas.openxmlformats.org/presentationml/2006/ole">
            <p:oleObj spid="_x0000_s12294" name="Формула" r:id="rId5" imgW="164880" imgH="3934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99592" y="2996952"/>
            <a:ext cx="7200800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x = 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n, n 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ϵ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4221088"/>
            <a:ext cx="7200800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x = 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n, n 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ϵ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295" name="Object 99"/>
          <p:cNvGraphicFramePr>
            <a:graphicFrameLocks noChangeAspect="1"/>
          </p:cNvGraphicFramePr>
          <p:nvPr/>
        </p:nvGraphicFramePr>
        <p:xfrm>
          <a:off x="3923928" y="4077072"/>
          <a:ext cx="708025" cy="1000125"/>
        </p:xfrm>
        <a:graphic>
          <a:graphicData uri="http://schemas.openxmlformats.org/presentationml/2006/ole">
            <p:oleObj spid="_x0000_s12295" name="Формула" r:id="rId6" imgW="164880" imgH="393480" progId="Equation.3">
              <p:embed/>
            </p:oleObj>
          </a:graphicData>
        </a:graphic>
      </p:graphicFrame>
      <p:pic>
        <p:nvPicPr>
          <p:cNvPr id="12" name="Picture 2" descr="http://amma.org.ua/static/img/0000/0001/2797/12797710.dpxftu4ri8.W665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7380312" y="5059835"/>
            <a:ext cx="1763688" cy="17981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2297</TotalTime>
  <Words>328</Words>
  <Application>Microsoft Office PowerPoint</Application>
  <PresentationFormat>Экран (4:3)</PresentationFormat>
  <Paragraphs>70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Частные случаи уравнения   sin х = a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Мой</cp:lastModifiedBy>
  <cp:revision>142</cp:revision>
  <dcterms:created xsi:type="dcterms:W3CDTF">2010-06-18T23:25:24Z</dcterms:created>
  <dcterms:modified xsi:type="dcterms:W3CDTF">2020-04-24T05:41:44Z</dcterms:modified>
</cp:coreProperties>
</file>