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57" r:id="rId2"/>
    <p:sldId id="268" r:id="rId3"/>
    <p:sldId id="269" r:id="rId4"/>
    <p:sldId id="271" r:id="rId5"/>
    <p:sldId id="272" r:id="rId6"/>
    <p:sldId id="273" r:id="rId7"/>
    <p:sldId id="274" r:id="rId8"/>
    <p:sldId id="275" r:id="rId9"/>
    <p:sldId id="304" r:id="rId10"/>
    <p:sldId id="276" r:id="rId11"/>
    <p:sldId id="298" r:id="rId12"/>
    <p:sldId id="297" r:id="rId13"/>
    <p:sldId id="300" r:id="rId14"/>
    <p:sldId id="301" r:id="rId15"/>
    <p:sldId id="299" r:id="rId16"/>
    <p:sldId id="277" r:id="rId17"/>
    <p:sldId id="283" r:id="rId18"/>
    <p:sldId id="293" r:id="rId19"/>
    <p:sldId id="295" r:id="rId20"/>
    <p:sldId id="29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CC00"/>
    <a:srgbClr val="808080"/>
    <a:srgbClr val="3333CC"/>
    <a:srgbClr val="CCCCFF"/>
    <a:srgbClr val="FF555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FBC1DA5-CC61-4630-9334-04856078E460}" type="datetimeFigureOut">
              <a:rPr lang="ru-RU"/>
              <a:pPr>
                <a:defRPr/>
              </a:pPr>
              <a:t>02.02.2018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7432013-AE99-4151-80E5-A9E0EDE267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065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0D0CD5-8529-4C2E-B623-A22DEB467F97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C5A467-83B7-48C0-B242-F49BB3287C71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32C82E-69F1-4059-B8D6-10E4256487DE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D2F3576-9D6A-404C-992B-AA4800D1A1A4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AAEC10-2FB6-47D5-B084-F567D27F10A6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7FBC25-BB5F-4AA5-984D-1E1F76C02294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9E010-2341-41C9-8EB9-B0904EF15132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1AD81B-65FC-4397-ACA4-72804A1AF6B6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8A4054-028A-4C20-A45B-0187E2CAF0CF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45E704-FB1D-4BC3-BEE6-080A140B848D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7CB8F1-04FC-407D-9489-0B8F6C519235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2996C8-7AED-4901-A50D-34DE7B8679B9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0E764E-C2A5-4AF3-9DD1-5A2932098848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522B84-BF23-45B3-A83E-130C574175DC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04B1B0-8F73-4B27-83BC-7EF3CDF15A21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C8CE70-88E2-4D26-84AD-C2CDE1F9D660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5D4503-A9D6-4190-9548-6E3BA61C32B4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B5EE14-A29F-40B9-A812-3C4955E029A7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81228E-16E0-4B13-AF58-4079AAFE531F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C5BAE9-8350-4E86-9632-7F01781A16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14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628BA-7AD6-4EA4-AFF3-BD4EDFAC55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16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44312-1B88-4373-A6E5-05F069015A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42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4F080-609E-4AB3-930D-A17E4F00E8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56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36129-5885-4779-A77C-E7829B00A9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02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C4656-8804-4AEE-98BC-25B524CDFB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79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77707-2B4A-42C9-8B6E-1162173572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7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094A2-70A5-4720-8E86-C708C20C9F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31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3A17C-3843-40CF-8D15-A7C8B24486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96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C49C1-399D-4D9B-BE91-9990A88111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27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7B823-434F-49E9-9D41-AA3F170A7C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36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F01B25-6960-45BD-8C43-363F46972E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16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96752"/>
            <a:ext cx="8501122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Знаки препинания                 при </a:t>
            </a: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обращениях 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Вводных словах.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620713"/>
            <a:ext cx="8123238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b="1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752600"/>
            <a:ext cx="8147050" cy="4340225"/>
          </a:xfrm>
        </p:spPr>
        <p:txBody>
          <a:bodyPr rtlCol="0"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 Когда (1) наконец (2) явилось солнце и разогрело землю, то деревья и травы обдались такой сильной росой, такими светящимися узорами глянули из темного леса ветки елей, что (3) казалось (4) на эту отделку не хватило бы алмазов всей нашей земли.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1) 1, 2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2) 3, 4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3) 1, 2, 3, 4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4) 2, 3, 4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000875" y="4214813"/>
            <a:ext cx="1143000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571480"/>
            <a:ext cx="7620000" cy="114300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>
          <a:xfrm>
            <a:off x="395288" y="1785926"/>
            <a:ext cx="8034364" cy="4605349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Учитель (1) очевидно (2) был прекрасно образован и начитан. По мнению многих (3) его влияние на учеников было (4) очевидно.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1) 3, 4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2) 1, 2, 3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3) 1, 2, 3, 4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4) 1, 3, 4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659563" y="4508500"/>
            <a:ext cx="1143000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571481"/>
            <a:ext cx="7620000" cy="121444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32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857364"/>
            <a:ext cx="7889902" cy="4606936"/>
          </a:xfrm>
        </p:spPr>
        <p:txBody>
          <a:bodyPr rtlCol="0"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 VIII веке н.э. Римская империя (1) как известно (2) прекратила свое существование. Однако (3) это был лишь этап в истории Рима. Недаром (4) Рим называли не только Великим, но и Вечным.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1) 1, 2, 3, 4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2) 2, 3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3) 3, 4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4) 1, 2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019925" y="5084763"/>
            <a:ext cx="1143000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00043"/>
            <a:ext cx="7620000" cy="121444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714488"/>
            <a:ext cx="8496300" cy="4892687"/>
          </a:xfrm>
        </p:spPr>
        <p:txBody>
          <a:bodyPr rtlCol="0"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Мне (1) к счастью (2) пришлось играть в пьесах Чехова одну роль по несколько сот раз, но я (3) вряд ли (4) вспомню спектакль, во время которого не вскрылись бы в моей душе новые ощущения, а в самом произведении — новые глубины или тонкости, которые (5) представьте себе (6) не были мною раньше замечены.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1, 2, 3, 4, 5, 6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1, 2, 3, 4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1, 2, 5, 6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3, 4, 5, 6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804025" y="4797425"/>
            <a:ext cx="1143000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571481"/>
            <a:ext cx="7620000" cy="107157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643050"/>
            <a:ext cx="7620000" cy="4676788"/>
          </a:xfrm>
        </p:spPr>
        <p:txBody>
          <a:bodyPr rtlCol="0"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   Есть люди, о которых говорят: «Это (1) несомненно (2) человек слова!» Значит (3) на такого человека можно положиться — он (4) как считают (5) выполнит свое обещание без напоминания.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1) 1, 2, 4,5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2) 1, 2, 3, 4, 5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3) 3, 4, 5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4) 1, 2, 3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372225" y="4941888"/>
            <a:ext cx="1143000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476251"/>
            <a:ext cx="7620000" cy="130967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b="1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539750" y="1643051"/>
            <a:ext cx="7620000" cy="550228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b="1" dirty="0" smtClean="0"/>
              <a:t>  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Слушателей изумила (1) правда (2) об их прошлом, так неожиданно услышанная. Однако (3) рассказчик заметил, что некоторых она (4) конечно (5) очень смутила.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1) 1, 2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2) 4, 5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3) 3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4) 1, 2, 3, 4, 5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ru-RU" dirty="0" smtClean="0"/>
          </a:p>
        </p:txBody>
      </p:sp>
      <p:sp>
        <p:nvSpPr>
          <p:cNvPr id="4" name="Овал 3"/>
          <p:cNvSpPr/>
          <p:nvPr/>
        </p:nvSpPr>
        <p:spPr>
          <a:xfrm>
            <a:off x="5940425" y="4868863"/>
            <a:ext cx="1143000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620000" cy="121444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428736"/>
            <a:ext cx="8123238" cy="5107002"/>
          </a:xfrm>
        </p:spPr>
        <p:txBody>
          <a:bodyPr rtlCol="0"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В такой тишине, когда без кузнечика в траве в своих собственных ушах (1) казалось (2) пели кузнечики (3) наверное (4) с березы, затертой высокими елями, слетел медленно вниз желтый листик.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1) 1, 2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2) 2, 3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3) 3, 4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4) 1, 2, 3, 4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732588" y="4941888"/>
            <a:ext cx="1143000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571480"/>
            <a:ext cx="7620000" cy="121444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>
          <a:xfrm>
            <a:off x="684213" y="1571612"/>
            <a:ext cx="7620000" cy="5286389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  За широким полем (1) вероятно (2) большое озеро. Оно (3) видно (4) издалека и (5) кажется (6) узкой синей полоской.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1) 1,2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2) 1,2,5,6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3) 1,2,3,4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4) 1,5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948488" y="4652963"/>
            <a:ext cx="1143000" cy="10001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333375"/>
            <a:ext cx="8229600" cy="57626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Прочитайте текст. Определите проблему, поднятую автором.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981075"/>
            <a:ext cx="8424863" cy="6121400"/>
          </a:xfrm>
        </p:spPr>
        <p:txBody>
          <a:bodyPr>
            <a:normAutofit fontScale="70000" lnSpcReduction="20000"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(1)Зависть – это болезнь. (2)Сравнивая себя с другим человеком, мы заранее признаем свое поражение, ведь сильному человеку никогда не при	придет в голову сравнивать себя со слабым. (3)На мой взгляд, для того чтобы быть совершенным, человеку достаточно быть собой.(4)Идя своей дорогой, не оглядываясь на успехи других, не примеривая себе одежды с чужого плеча, сравнивая свои успехи сегодня с теми, что были вчера, человек оказывается неподвластным этому горькому чувству. (5)Но, с другой стороны, можно чувство зависти сделать источником для своего личностного роста. (6)Видя, как другие успешно применяют свои способности и имеющиеся возможности, напрячь все свои силы, помериться силами с судьбой и прыгнуть выше головы – разумное занятие для достойного человека.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(Д. С. Лихачев)</a:t>
            </a:r>
            <a:endParaRPr lang="ru-RU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i="1" dirty="0" smtClean="0"/>
              <a:t> </a:t>
            </a:r>
            <a:endParaRPr lang="ru-RU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47712"/>
          </a:xfrm>
        </p:spPr>
        <p:txBody>
          <a:bodyPr/>
          <a:lstStyle/>
          <a:p>
            <a:pPr>
              <a:defRPr/>
            </a:pP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Напишите фрагмент сочинения, используя вводные слова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981075"/>
          <a:ext cx="8352928" cy="448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13270"/>
                <a:gridCol w="3103354"/>
                <a:gridCol w="2736304"/>
              </a:tblGrid>
              <a:tr h="228622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Сформулируйте и прокомментируйте</a:t>
                      </a:r>
                      <a:r>
                        <a:rPr lang="ru-RU" sz="1800" baseline="0" dirty="0" smtClean="0"/>
                        <a:t> одну из проблем текста.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Сформулируйте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 позицию автора.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Выскажите</a:t>
                      </a:r>
                      <a:r>
                        <a:rPr lang="ru-RU" sz="1800" baseline="0" dirty="0" smtClean="0"/>
                        <a:t> своё мнение по проблеме, поднятой  Д.С. Лихачёвым. Свой ответ аргументируйте, опираясь на жизненный или читательский опыт.</a:t>
                      </a:r>
                      <a:endParaRPr lang="ru-RU" sz="1800" dirty="0"/>
                    </a:p>
                  </a:txBody>
                  <a:tcPr/>
                </a:tc>
              </a:tr>
              <a:tr h="935101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Считаю, на мой взгляд, думаю, по-моему, несомненно, как мне кажется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и т.д.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мнению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автора, б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есспорно, </a:t>
                      </a:r>
                    </a:p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надо полагать,</a:t>
                      </a:r>
                    </a:p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кроме того,</a:t>
                      </a:r>
                    </a:p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одной стороны,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 другой стороны и т.д.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Несомненно, конечно,  например, допустим,  вообще говоря, словом и т.д.</a:t>
                      </a:r>
                      <a:endParaRPr lang="ru-RU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76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157EA0-6886-4324-8BA4-2C0516DA438A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539750" y="5516563"/>
            <a:ext cx="8353425" cy="13414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r>
              <a:rPr lang="ru-RU" b="1" i="1" dirty="0">
                <a:solidFill>
                  <a:schemeClr val="bg1"/>
                </a:solidFill>
              </a:rPr>
              <a:t>Дмитрий Сергеевич Лихачёв (1906-1999) – знаменитый </a:t>
            </a:r>
          </a:p>
          <a:p>
            <a:pPr>
              <a:defRPr/>
            </a:pPr>
            <a:r>
              <a:rPr lang="ru-RU" b="1" i="1" dirty="0">
                <a:solidFill>
                  <a:schemeClr val="bg1"/>
                </a:solidFill>
              </a:rPr>
              <a:t>русский  филолог, публицист, автор 500 научных и около  600 </a:t>
            </a:r>
          </a:p>
          <a:p>
            <a:pPr>
              <a:defRPr/>
            </a:pPr>
            <a:r>
              <a:rPr lang="ru-RU" b="1" i="1" dirty="0">
                <a:solidFill>
                  <a:schemeClr val="bg1"/>
                </a:solidFill>
              </a:rPr>
              <a:t>публицистических трудов, посвящённых нравственным, </a:t>
            </a:r>
          </a:p>
          <a:p>
            <a:pPr>
              <a:defRPr/>
            </a:pPr>
            <a:r>
              <a:rPr lang="ru-RU" b="1" i="1" dirty="0">
                <a:solidFill>
                  <a:schemeClr val="bg1"/>
                </a:solidFill>
              </a:rPr>
              <a:t>политическим проблемам современности</a:t>
            </a:r>
            <a:r>
              <a:rPr lang="ru-RU" sz="2000" b="1" i="1" dirty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18891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Обратите внимание!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827088" y="1700213"/>
            <a:ext cx="3887787" cy="4695825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якобы       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словно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даже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едва ли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вдруг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буквально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будто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ведь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вряд ли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все-таки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5076825" y="1268413"/>
            <a:ext cx="36718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None/>
              <a:defRPr/>
            </a:pPr>
            <a:r>
              <a:rPr lang="ru-RU" sz="2600" b="1" dirty="0">
                <a:latin typeface="+mn-lt"/>
              </a:rPr>
              <a:t>   </a:t>
            </a:r>
            <a:endParaRPr lang="ru-RU" sz="2600" dirty="0"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раз</a:t>
            </a: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к тому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же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решению</a:t>
            </a: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по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представлению</a:t>
            </a: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поэтому</a:t>
            </a: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вдобавок</a:t>
            </a: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в конечном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счете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небось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как будто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endParaRPr lang="ru-RU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C007F"/>
              </a:buClr>
              <a:buSzPct val="95000"/>
              <a:buFont typeface="Wingdings 2" pitchFamily="18" charset="2"/>
              <a:buChar char=""/>
              <a:defRPr/>
            </a:pPr>
            <a:endParaRPr lang="ru-RU" sz="2600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0113" y="692150"/>
            <a:ext cx="8243887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являются вводными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не выделяются запятыми слова и словосочетания: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1268413"/>
            <a:ext cx="8208963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Повторить: стр. 86-89 (сборник Н.А.   Сениной), </a:t>
            </a: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Решить тестовые задания №345-357 (для всех)</a:t>
            </a: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Составить 7-8 тестовых заданий  по типу А21 (индивидуально)</a:t>
            </a: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>
              <a:buFontTx/>
              <a:buNone/>
              <a:defRPr/>
            </a:pPr>
            <a:endParaRPr lang="ru-RU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endParaRPr lang="ru-RU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6D0501-8214-4934-BC2E-FAEBEABB4DB0}" type="slidenum">
              <a:rPr lang="ru-RU" smtClean="0"/>
              <a:pPr/>
              <a:t>20</a:t>
            </a:fld>
            <a:endParaRPr 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42852"/>
            <a:ext cx="8280400" cy="78581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Отличие вводных слов (конструкций) от других слов в предложении</a:t>
            </a:r>
            <a:endParaRPr lang="ru-RU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7"/>
            <a:ext cx="8572560" cy="5786454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dirty="0" smtClean="0"/>
              <a:t>  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Члены предложения связаны между собой синтаксической связью, поэтому к каждому из них можно </a:t>
            </a:r>
            <a:r>
              <a:rPr lang="ru-RU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поставить вопрос от другого члена предложения.</a:t>
            </a:r>
          </a:p>
          <a:p>
            <a:pPr>
              <a:buFontTx/>
              <a:buNone/>
              <a:defRPr/>
            </a:pPr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что делает?</a:t>
            </a:r>
          </a:p>
          <a:p>
            <a:pPr>
              <a:buFontTx/>
              <a:buNone/>
              <a:defRPr/>
            </a:pPr>
            <a:r>
              <a:rPr lang="ru-RU" sz="24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Она   кажется  утомленной.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Вводные слова (конструкции)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ЯВЛЯЮТСЯ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членами предложения, поэтому к ним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НЕЛЬЗЯ поставить вопрос, их можно опустить или перенести в другую часть предложения.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>
              <a:buFontTx/>
              <a:buNone/>
              <a:defRPr/>
            </a:pP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Я, кажется, вас поняла. </a:t>
            </a:r>
          </a:p>
          <a:p>
            <a:pPr>
              <a:buFontTx/>
              <a:buNone/>
              <a:defRPr/>
            </a:pPr>
            <a:r>
              <a:rPr lang="ru-RU" sz="2400" dirty="0" smtClean="0"/>
              <a:t>    </a:t>
            </a:r>
          </a:p>
          <a:p>
            <a:pPr>
              <a:buFontTx/>
              <a:buNone/>
              <a:defRPr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50476E-C81F-4D5A-8040-69A7B3D0D62E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6072206"/>
            <a:ext cx="1714511" cy="36933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++++++++++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42988" y="3789363"/>
            <a:ext cx="649287" cy="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4" name="Группа 13"/>
          <p:cNvGrpSpPr>
            <a:grpSpLocks/>
          </p:cNvGrpSpPr>
          <p:nvPr/>
        </p:nvGrpSpPr>
        <p:grpSpPr bwMode="auto">
          <a:xfrm>
            <a:off x="2000232" y="3643314"/>
            <a:ext cx="3744913" cy="71437"/>
            <a:chOff x="2627784" y="2204864"/>
            <a:chExt cx="3600400" cy="72008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2627784" y="2204864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2627784" y="2276872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1" name="Прямая соединительная линия 10"/>
          <p:cNvCxnSpPr/>
          <p:nvPr/>
        </p:nvCxnSpPr>
        <p:spPr>
          <a:xfrm>
            <a:off x="928662" y="6143644"/>
            <a:ext cx="287337" cy="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7" name="Группа 13"/>
          <p:cNvGrpSpPr>
            <a:grpSpLocks/>
          </p:cNvGrpSpPr>
          <p:nvPr/>
        </p:nvGrpSpPr>
        <p:grpSpPr bwMode="auto">
          <a:xfrm>
            <a:off x="4067175" y="6237288"/>
            <a:ext cx="1225550" cy="71437"/>
            <a:chOff x="2627784" y="2204864"/>
            <a:chExt cx="3600400" cy="72008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2627784" y="2204864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2627784" y="2276872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5370" name="Группа 32"/>
          <p:cNvGrpSpPr>
            <a:grpSpLocks/>
          </p:cNvGrpSpPr>
          <p:nvPr/>
        </p:nvGrpSpPr>
        <p:grpSpPr bwMode="auto">
          <a:xfrm>
            <a:off x="1571604" y="3143248"/>
            <a:ext cx="2232025" cy="287338"/>
            <a:chOff x="4572000" y="4365104"/>
            <a:chExt cx="1368946" cy="216024"/>
          </a:xfrm>
        </p:grpSpPr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4572000" y="4365104"/>
              <a:ext cx="136894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 rot="5400000">
              <a:off x="4499793" y="4437311"/>
              <a:ext cx="14441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Прямая со стрелкой 18"/>
            <p:cNvCxnSpPr/>
            <p:nvPr/>
          </p:nvCxnSpPr>
          <p:spPr bwMode="auto">
            <a:xfrm rot="5400000">
              <a:off x="5831961" y="4472142"/>
              <a:ext cx="216024" cy="194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10000"/>
                </a:schemeClr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042988" y="0"/>
            <a:ext cx="7620000" cy="887413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«ОДНАКО»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356100" y="1557338"/>
            <a:ext cx="4391025" cy="3240087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800" b="1" dirty="0" smtClean="0"/>
              <a:t>   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середине или в конце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предложения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является вводным 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выделяется запятыми</a:t>
            </a:r>
            <a:endParaRPr lang="ru-RU" sz="2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11188" y="1557338"/>
            <a:ext cx="3960812" cy="22479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начале </a:t>
            </a:r>
            <a:r>
              <a:rPr lang="ru-RU" sz="2800" b="1" dirty="0"/>
              <a:t>предложения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второй части ССП</a:t>
            </a:r>
          </a:p>
          <a:p>
            <a:pPr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однако = но 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/>
              <a:t>и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является вводным</a:t>
            </a:r>
            <a:endParaRPr lang="ru-RU" sz="28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0113" y="3716338"/>
            <a:ext cx="7488237" cy="25542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Долго, </a:t>
            </a:r>
            <a:r>
              <a:rPr lang="ru-RU" sz="3200" b="1" i="1" dirty="0">
                <a:solidFill>
                  <a:srgbClr val="C00000"/>
                </a:solidFill>
              </a:rPr>
              <a:t>однако</a:t>
            </a: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, нам пришлось тебя ждать. Ты опоздал, </a:t>
            </a:r>
            <a:r>
              <a:rPr lang="ru-RU" sz="3200" b="1" i="1" dirty="0">
                <a:solidFill>
                  <a:srgbClr val="C00000"/>
                </a:solidFill>
              </a:rPr>
              <a:t>однако</a:t>
            </a: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3200" i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3200" b="1" i="1" dirty="0">
                <a:solidFill>
                  <a:srgbClr val="C00000"/>
                </a:solidFill>
              </a:rPr>
              <a:t>Однако</a:t>
            </a: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200" b="1" i="1" dirty="0">
                <a:solidFill>
                  <a:srgbClr val="C00000"/>
                </a:solidFill>
              </a:rPr>
              <a:t>(</a:t>
            </a:r>
            <a:r>
              <a:rPr lang="ru-RU" sz="3200" b="1" i="1" dirty="0" err="1">
                <a:solidFill>
                  <a:srgbClr val="C00000"/>
                </a:solidFill>
              </a:rPr>
              <a:t>=но</a:t>
            </a:r>
            <a:r>
              <a:rPr lang="ru-RU" sz="3200" b="1" i="1" dirty="0">
                <a:solidFill>
                  <a:srgbClr val="C00000"/>
                </a:solidFill>
              </a:rPr>
              <a:t>) </a:t>
            </a:r>
            <a:r>
              <a:rPr lang="ru-RU" sz="3200" b="1" i="1" dirty="0">
                <a:solidFill>
                  <a:schemeClr val="accent4">
                    <a:lumMod val="50000"/>
                  </a:schemeClr>
                </a:solidFill>
              </a:rPr>
              <a:t>письмо он так и не получил.</a:t>
            </a:r>
          </a:p>
          <a:p>
            <a:pPr>
              <a:defRPr/>
            </a:pPr>
            <a:endParaRPr lang="ru-RU" sz="3200" dirty="0"/>
          </a:p>
        </p:txBody>
      </p:sp>
      <p:grpSp>
        <p:nvGrpSpPr>
          <p:cNvPr id="16390" name="Группа 14"/>
          <p:cNvGrpSpPr>
            <a:grpSpLocks/>
          </p:cNvGrpSpPr>
          <p:nvPr/>
        </p:nvGrpSpPr>
        <p:grpSpPr bwMode="auto">
          <a:xfrm>
            <a:off x="2124075" y="0"/>
            <a:ext cx="863600" cy="1570038"/>
            <a:chOff x="2123728" y="0"/>
            <a:chExt cx="864096" cy="156966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339752" y="0"/>
              <a:ext cx="441147" cy="156966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ru-RU" sz="9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Bookman Old Style" pitchFamily="18" charset="0"/>
                </a:rPr>
                <a:t>,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 bwMode="auto">
            <a:xfrm flipV="1">
              <a:off x="2123728" y="1052260"/>
              <a:ext cx="864096" cy="288855"/>
            </a:xfrm>
            <a:prstGeom prst="line">
              <a:avLst/>
            </a:prstGeom>
            <a:solidFill>
              <a:schemeClr val="accent1"/>
            </a:solidFill>
            <a:ln w="41275" cap="flat" cmpd="sng" algn="ctr">
              <a:solidFill>
                <a:schemeClr val="bg2">
                  <a:lumMod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Прямоугольник 9"/>
          <p:cNvSpPr/>
          <p:nvPr/>
        </p:nvSpPr>
        <p:spPr>
          <a:xfrm>
            <a:off x="6156176" y="0"/>
            <a:ext cx="441147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itchFamily="18" charset="0"/>
              </a:rPr>
              <a:t>,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267744" y="4077072"/>
            <a:ext cx="1728192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+++++++++++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99592" y="5085184"/>
            <a:ext cx="1728192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+++++++++++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7620000" cy="81597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«НАКОНЕЦ»</a:t>
            </a:r>
            <a:endPara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32363" y="1412875"/>
            <a:ext cx="3743325" cy="3538538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400" b="1" dirty="0" smtClean="0"/>
              <a:t>   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указывает на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связь мыслей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и завершает собой перечисление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НАКОНЕЦ  =                   «и ещё»</a:t>
            </a:r>
            <a:endParaRPr lang="ru-RU" sz="2400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ru-RU" dirty="0"/>
          </a:p>
        </p:txBody>
      </p:sp>
      <p:grpSp>
        <p:nvGrpSpPr>
          <p:cNvPr id="17412" name="Группа 3"/>
          <p:cNvGrpSpPr>
            <a:grpSpLocks/>
          </p:cNvGrpSpPr>
          <p:nvPr/>
        </p:nvGrpSpPr>
        <p:grpSpPr bwMode="auto">
          <a:xfrm>
            <a:off x="1619250" y="0"/>
            <a:ext cx="863600" cy="1570038"/>
            <a:chOff x="2123728" y="0"/>
            <a:chExt cx="864096" cy="156966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339752" y="0"/>
              <a:ext cx="441147" cy="156966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ru-RU" sz="9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Bookman Old Style" pitchFamily="18" charset="0"/>
                </a:rPr>
                <a:t>,</a:t>
              </a: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 bwMode="auto">
            <a:xfrm flipV="1">
              <a:off x="2123728" y="1052260"/>
              <a:ext cx="864096" cy="288855"/>
            </a:xfrm>
            <a:prstGeom prst="line">
              <a:avLst/>
            </a:prstGeom>
            <a:solidFill>
              <a:schemeClr val="accent1"/>
            </a:solidFill>
            <a:ln w="41275" cap="flat" cmpd="sng" algn="ctr">
              <a:solidFill>
                <a:schemeClr val="bg2">
                  <a:lumMod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7" name="Прямоугольник 6"/>
          <p:cNvSpPr/>
          <p:nvPr/>
        </p:nvSpPr>
        <p:spPr>
          <a:xfrm>
            <a:off x="468313" y="1341438"/>
            <a:ext cx="4319587" cy="21859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НАКОНЕЦ = «под конец», «напоследок», «в результате всего». </a:t>
            </a:r>
            <a:r>
              <a:rPr lang="ru-RU" sz="2400" b="1" dirty="0"/>
              <a:t>Можно прибавить частицу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-то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60232" y="-171400"/>
            <a:ext cx="432048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itchFamily="18" charset="0"/>
              </a:rPr>
              <a:t>,</a:t>
            </a:r>
          </a:p>
        </p:txBody>
      </p:sp>
      <p:grpSp>
        <p:nvGrpSpPr>
          <p:cNvPr id="17415" name="Группа 27"/>
          <p:cNvGrpSpPr>
            <a:grpSpLocks/>
          </p:cNvGrpSpPr>
          <p:nvPr/>
        </p:nvGrpSpPr>
        <p:grpSpPr bwMode="auto">
          <a:xfrm>
            <a:off x="719137" y="3429001"/>
            <a:ext cx="8424863" cy="2677656"/>
            <a:chOff x="2771241" y="4075910"/>
            <a:chExt cx="8425631" cy="267725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771241" y="4075910"/>
              <a:ext cx="8425631" cy="26772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65760" indent="-256032" fontAlgn="auto">
                <a:spcAft>
                  <a:spcPts val="0"/>
                </a:spcAft>
                <a:buClr>
                  <a:schemeClr val="accent3"/>
                </a:buClr>
                <a:defRPr/>
              </a:pPr>
              <a:r>
                <a:rPr lang="ru-RU" sz="2400" b="1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А.П.Чехов был драматургом, новеллистом и, </a:t>
              </a:r>
              <a:r>
                <a:rPr lang="ru-RU" sz="24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наконец</a:t>
              </a:r>
              <a:r>
                <a:rPr lang="ru-RU" sz="2400" b="1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образцом самовоспитания.</a:t>
              </a:r>
            </a:p>
            <a:p>
              <a:pPr marL="365760" indent="-256032" fontAlgn="auto">
                <a:spcAft>
                  <a:spcPts val="0"/>
                </a:spcAft>
                <a:buClr>
                  <a:schemeClr val="accent3"/>
                </a:buClr>
                <a:defRPr/>
              </a:pPr>
              <a:r>
                <a:rPr lang="ru-RU" sz="2400" b="1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Он долго ждал вызова из училища, не спал, </a:t>
              </a:r>
              <a:r>
                <a:rPr lang="ru-RU" sz="2400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нервничал</a:t>
              </a:r>
            </a:p>
            <a:p>
              <a:pPr marL="365760" indent="-256032" fontAlgn="auto">
                <a:spcAft>
                  <a:spcPts val="0"/>
                </a:spcAft>
                <a:buClr>
                  <a:schemeClr val="accent3"/>
                </a:buClr>
                <a:defRPr/>
              </a:pPr>
              <a:r>
                <a:rPr lang="ru-RU" sz="2400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  <a:r>
                <a:rPr lang="ru-RU" sz="2400" b="1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	</a:t>
              </a:r>
              <a:r>
                <a:rPr lang="ru-RU" sz="2400" b="1" i="1" dirty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как?</a:t>
              </a:r>
            </a:p>
            <a:p>
              <a:pPr marL="365760" indent="-256032" fontAlgn="auto">
                <a:spcAft>
                  <a:spcPts val="0"/>
                </a:spcAft>
                <a:buClr>
                  <a:schemeClr val="accent3"/>
                </a:buClr>
                <a:defRPr/>
              </a:pPr>
              <a:r>
                <a:rPr lang="ru-RU" sz="2400" b="1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и </a:t>
              </a:r>
              <a:r>
                <a:rPr lang="ru-RU" sz="2400" b="1" i="1" dirty="0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наконец  (-ТО) </a:t>
              </a:r>
              <a:r>
                <a:rPr lang="ru-RU" sz="2400" b="1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дождался.</a:t>
              </a:r>
            </a:p>
            <a:p>
              <a:pPr marL="365760" indent="-256032" fontAlgn="auto">
                <a:spcAft>
                  <a:spcPts val="0"/>
                </a:spcAft>
                <a:buClr>
                  <a:schemeClr val="accent3"/>
                </a:buClr>
                <a:defRPr/>
              </a:pPr>
              <a:r>
                <a:rPr lang="ru-RU" sz="2400" b="1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	</a:t>
              </a: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4247751" y="5877447"/>
              <a:ext cx="180038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 rot="5400000" flipH="1" flipV="1">
              <a:off x="5867174" y="5985381"/>
              <a:ext cx="21586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Прямая со стрелкой 24"/>
            <p:cNvCxnSpPr/>
            <p:nvPr/>
          </p:nvCxnSpPr>
          <p:spPr bwMode="auto">
            <a:xfrm rot="5400000">
              <a:off x="4139817" y="5985381"/>
              <a:ext cx="217455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9" name="Прямоугольник 28"/>
          <p:cNvSpPr/>
          <p:nvPr/>
        </p:nvSpPr>
        <p:spPr bwMode="auto">
          <a:xfrm>
            <a:off x="1331913" y="5357826"/>
            <a:ext cx="1655762" cy="7143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_.  _ . _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115616" y="4077072"/>
            <a:ext cx="123623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++++++++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116013" y="333375"/>
            <a:ext cx="7620000" cy="7445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«ВООБЩЕ»</a:t>
            </a:r>
            <a:endParaRPr lang="ru-RU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3357563"/>
            <a:ext cx="8675687" cy="3240087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3000" b="1" i="1" dirty="0" smtClean="0">
                <a:solidFill>
                  <a:schemeClr val="accent4">
                    <a:lumMod val="50000"/>
                  </a:schemeClr>
                </a:solidFill>
              </a:rPr>
              <a:t>Вообще</a:t>
            </a:r>
            <a:r>
              <a:rPr lang="ru-RU" sz="3000" b="1" i="1" dirty="0" smtClean="0">
                <a:solidFill>
                  <a:schemeClr val="bg2">
                    <a:lumMod val="25000"/>
                  </a:schemeClr>
                </a:solidFill>
              </a:rPr>
              <a:t>, мне хотелось бы услышать эту историю из твоих уст.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sz="30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3000" b="1" i="1" dirty="0" smtClean="0">
                <a:solidFill>
                  <a:schemeClr val="bg2">
                    <a:lumMod val="25000"/>
                  </a:schemeClr>
                </a:solidFill>
              </a:rPr>
              <a:t>Ты меня </a:t>
            </a:r>
            <a:r>
              <a:rPr lang="ru-RU" sz="3000" b="1" i="1" dirty="0" smtClean="0">
                <a:solidFill>
                  <a:schemeClr val="accent4">
                    <a:lumMod val="50000"/>
                  </a:schemeClr>
                </a:solidFill>
              </a:rPr>
              <a:t>вообще</a:t>
            </a:r>
            <a:r>
              <a:rPr lang="ru-RU" sz="3000" b="1" i="1" dirty="0" smtClean="0">
                <a:solidFill>
                  <a:schemeClr val="bg2">
                    <a:lumMod val="25000"/>
                  </a:schemeClr>
                </a:solidFill>
              </a:rPr>
              <a:t> не жди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76825" y="1412875"/>
            <a:ext cx="3671888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вообще = «вообще говоря»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1268413"/>
            <a:ext cx="4392612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/>
              <a:t>   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вообще =«в общем», «всегда», «совсем», «в целом», «ни при каких условиях», «во всех отношениях»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7524328" y="-171400"/>
            <a:ext cx="440894" cy="157003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itchFamily="18" charset="0"/>
              </a:rPr>
              <a:t>,</a:t>
            </a:r>
          </a:p>
        </p:txBody>
      </p:sp>
      <p:grpSp>
        <p:nvGrpSpPr>
          <p:cNvPr id="18439" name="Группа 14"/>
          <p:cNvGrpSpPr>
            <a:grpSpLocks/>
          </p:cNvGrpSpPr>
          <p:nvPr/>
        </p:nvGrpSpPr>
        <p:grpSpPr bwMode="auto">
          <a:xfrm>
            <a:off x="1476375" y="-242888"/>
            <a:ext cx="863600" cy="1570038"/>
            <a:chOff x="2123728" y="0"/>
            <a:chExt cx="864096" cy="156966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339752" y="0"/>
              <a:ext cx="441147" cy="156966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ru-RU" sz="9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Bookman Old Style" pitchFamily="18" charset="0"/>
                </a:rPr>
                <a:t>,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 bwMode="auto">
            <a:xfrm flipV="1">
              <a:off x="2123728" y="1052260"/>
              <a:ext cx="864096" cy="288855"/>
            </a:xfrm>
            <a:prstGeom prst="line">
              <a:avLst/>
            </a:prstGeom>
            <a:solidFill>
              <a:schemeClr val="accent1"/>
            </a:solidFill>
            <a:ln w="41275" cap="flat" cmpd="sng" algn="ctr">
              <a:solidFill>
                <a:schemeClr val="bg2">
                  <a:lumMod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Прямоугольник 9"/>
          <p:cNvSpPr/>
          <p:nvPr/>
        </p:nvSpPr>
        <p:spPr>
          <a:xfrm>
            <a:off x="683568" y="3717032"/>
            <a:ext cx="1499129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++++++++++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779838" y="4292600"/>
            <a:ext cx="914400" cy="2889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как?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 bwMode="auto">
          <a:xfrm>
            <a:off x="3132138" y="4724400"/>
            <a:ext cx="18002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Прямая соединительная линия 12"/>
          <p:cNvCxnSpPr/>
          <p:nvPr/>
        </p:nvCxnSpPr>
        <p:spPr bwMode="auto">
          <a:xfrm rot="5400000" flipH="1" flipV="1">
            <a:off x="4787106" y="4869657"/>
            <a:ext cx="2905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Прямая со стрелкой 13"/>
          <p:cNvCxnSpPr/>
          <p:nvPr/>
        </p:nvCxnSpPr>
        <p:spPr bwMode="auto">
          <a:xfrm rot="5400000">
            <a:off x="2988469" y="4868069"/>
            <a:ext cx="288925" cy="158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</a:schemeClr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4" name="Прямоугольник 23"/>
          <p:cNvSpPr/>
          <p:nvPr/>
        </p:nvSpPr>
        <p:spPr bwMode="auto">
          <a:xfrm>
            <a:off x="2339975" y="5157788"/>
            <a:ext cx="1439863" cy="5746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. _.  _ . _._._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Слово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«ЗНАЧИТ»</a:t>
            </a:r>
            <a:endParaRPr lang="ru-RU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2924175"/>
            <a:ext cx="7848600" cy="3168650"/>
          </a:xfrm>
        </p:spPr>
        <p:txBody>
          <a:bodyPr rtlCol="0"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Над уроками ты сидишь редко,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значит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вряд ли следует ждать хороших результатов. Ты,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значит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 поезду не успел?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Твоё доброе отношение к моим детям значит для меня очень многое.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Отвечать грубо — значит показывать свою невоспитанность.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4663" y="1628775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/>
              <a:t>  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значит = «стало быть», «следовательно»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288" y="1412875"/>
            <a:ext cx="3889375" cy="1568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значит = «означает»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или стоит между подлежащим и сказуемым </a:t>
            </a:r>
            <a:endPara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7164288" y="0"/>
            <a:ext cx="440894" cy="157003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9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itchFamily="18" charset="0"/>
              </a:rPr>
              <a:t>,</a:t>
            </a:r>
          </a:p>
        </p:txBody>
      </p:sp>
      <p:grpSp>
        <p:nvGrpSpPr>
          <p:cNvPr id="19463" name="Группа 14"/>
          <p:cNvGrpSpPr>
            <a:grpSpLocks/>
          </p:cNvGrpSpPr>
          <p:nvPr/>
        </p:nvGrpSpPr>
        <p:grpSpPr bwMode="auto">
          <a:xfrm>
            <a:off x="1692275" y="0"/>
            <a:ext cx="863600" cy="1570038"/>
            <a:chOff x="2123728" y="0"/>
            <a:chExt cx="864096" cy="156966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339752" y="0"/>
              <a:ext cx="441147" cy="1569660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ru-RU" sz="960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Bookman Old Style" pitchFamily="18" charset="0"/>
                </a:rPr>
                <a:t>,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 bwMode="auto">
            <a:xfrm flipV="1">
              <a:off x="2123728" y="1052260"/>
              <a:ext cx="864096" cy="288855"/>
            </a:xfrm>
            <a:prstGeom prst="line">
              <a:avLst/>
            </a:prstGeom>
            <a:solidFill>
              <a:schemeClr val="accent1"/>
            </a:solidFill>
            <a:ln w="41275" cap="flat" cmpd="sng" algn="ctr">
              <a:solidFill>
                <a:schemeClr val="bg2">
                  <a:lumMod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Прямоугольник 9"/>
          <p:cNvSpPr/>
          <p:nvPr/>
        </p:nvSpPr>
        <p:spPr>
          <a:xfrm>
            <a:off x="6516216" y="3140968"/>
            <a:ext cx="1104790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+++++++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88541" y="3717032"/>
            <a:ext cx="1287532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++++++++</a:t>
            </a:r>
          </a:p>
        </p:txBody>
      </p:sp>
      <p:grpSp>
        <p:nvGrpSpPr>
          <p:cNvPr id="19466" name="Группа 13"/>
          <p:cNvGrpSpPr>
            <a:grpSpLocks/>
          </p:cNvGrpSpPr>
          <p:nvPr/>
        </p:nvGrpSpPr>
        <p:grpSpPr bwMode="auto">
          <a:xfrm>
            <a:off x="5072066" y="4929198"/>
            <a:ext cx="1008062" cy="71437"/>
            <a:chOff x="2627784" y="2204864"/>
            <a:chExt cx="3600400" cy="72008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2627784" y="2204864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627784" y="2276872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9467" name="Группа 13"/>
          <p:cNvGrpSpPr>
            <a:grpSpLocks/>
          </p:cNvGrpSpPr>
          <p:nvPr/>
        </p:nvGrpSpPr>
        <p:grpSpPr bwMode="auto">
          <a:xfrm>
            <a:off x="4572000" y="5715016"/>
            <a:ext cx="2519363" cy="73025"/>
            <a:chOff x="2627784" y="2204864"/>
            <a:chExt cx="3600400" cy="7200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2627784" y="2204864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627784" y="2276872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8" name="Прямая соединительная линия 17"/>
          <p:cNvCxnSpPr/>
          <p:nvPr/>
        </p:nvCxnSpPr>
        <p:spPr>
          <a:xfrm>
            <a:off x="3286116" y="4643446"/>
            <a:ext cx="1785950" cy="1588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258888" y="5661025"/>
            <a:ext cx="1368425" cy="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9470" name="Группа 13"/>
          <p:cNvGrpSpPr>
            <a:grpSpLocks/>
          </p:cNvGrpSpPr>
          <p:nvPr/>
        </p:nvGrpSpPr>
        <p:grpSpPr bwMode="auto">
          <a:xfrm>
            <a:off x="1071538" y="4929198"/>
            <a:ext cx="1223962" cy="71437"/>
            <a:chOff x="2627784" y="2204864"/>
            <a:chExt cx="3600400" cy="72008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2627784" y="2204864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627784" y="2276872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2771775" y="333375"/>
            <a:ext cx="5832475" cy="2808288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«собственно», «точнее», «скорее», «вернее»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являются вводными, если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 них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 поставить слово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«говоря»</a:t>
            </a:r>
            <a:endParaRPr lang="ru-RU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  <a:defRPr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684213" y="3357563"/>
            <a:ext cx="7704137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Что,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собственно</a:t>
            </a: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тебе от меня нужно? </a:t>
            </a:r>
          </a:p>
          <a:p>
            <a:pPr>
              <a:defRPr/>
            </a:pP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Это, </a:t>
            </a:r>
            <a:r>
              <a:rPr lang="ru-RU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точнее</a:t>
            </a: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было в конце прошлого столетия.                         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как?</a:t>
            </a:r>
          </a:p>
          <a:p>
            <a:pPr>
              <a:defRPr/>
            </a:pP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Прошу тебя выражаться 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точнее</a:t>
            </a: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</a:t>
            </a:r>
          </a:p>
          <a:p>
            <a:pPr>
              <a:defRPr/>
            </a:pP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когда?</a:t>
            </a:r>
          </a:p>
          <a:p>
            <a:pPr>
              <a:defRPr/>
            </a:pP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Скорее</a:t>
            </a:r>
            <a:r>
              <a:rPr lang="ru-RU" sz="28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возвращайся домой!</a:t>
            </a:r>
          </a:p>
          <a:p>
            <a:pPr>
              <a:defRPr/>
            </a:pPr>
            <a:endParaRPr lang="ru-RU" sz="2800" b="1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3645024"/>
            <a:ext cx="2024914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++++++++++++++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4077072"/>
            <a:ext cx="1367682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+++++++++</a:t>
            </a:r>
          </a:p>
        </p:txBody>
      </p:sp>
      <p:grpSp>
        <p:nvGrpSpPr>
          <p:cNvPr id="20487" name="Группа 13"/>
          <p:cNvGrpSpPr>
            <a:grpSpLocks/>
          </p:cNvGrpSpPr>
          <p:nvPr/>
        </p:nvGrpSpPr>
        <p:grpSpPr bwMode="auto">
          <a:xfrm>
            <a:off x="2916238" y="5157788"/>
            <a:ext cx="2376487" cy="71437"/>
            <a:chOff x="2627784" y="2204864"/>
            <a:chExt cx="3600400" cy="72008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2627784" y="2204864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2627784" y="2276872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488" name="Группа 32"/>
          <p:cNvGrpSpPr>
            <a:grpSpLocks/>
          </p:cNvGrpSpPr>
          <p:nvPr/>
        </p:nvGrpSpPr>
        <p:grpSpPr bwMode="auto">
          <a:xfrm>
            <a:off x="4572000" y="4365625"/>
            <a:ext cx="1368425" cy="215900"/>
            <a:chOff x="4572000" y="4365104"/>
            <a:chExt cx="1368946" cy="216024"/>
          </a:xfrm>
        </p:grpSpPr>
        <p:cxnSp>
          <p:nvCxnSpPr>
            <p:cNvPr id="25" name="Прямая соединительная линия 24"/>
            <p:cNvCxnSpPr/>
            <p:nvPr/>
          </p:nvCxnSpPr>
          <p:spPr bwMode="auto">
            <a:xfrm>
              <a:off x="4572000" y="4365104"/>
              <a:ext cx="136894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Прямая соединительная линия 27"/>
            <p:cNvCxnSpPr/>
            <p:nvPr/>
          </p:nvCxnSpPr>
          <p:spPr bwMode="auto">
            <a:xfrm rot="5400000">
              <a:off x="4499727" y="4437377"/>
              <a:ext cx="14454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2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Прямая со стрелкой 29"/>
            <p:cNvCxnSpPr/>
            <p:nvPr/>
          </p:nvCxnSpPr>
          <p:spPr bwMode="auto">
            <a:xfrm rot="5400000">
              <a:off x="5832141" y="4472322"/>
              <a:ext cx="216024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bg2">
                  <a:lumMod val="10000"/>
                </a:schemeClr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34" name="Прямоугольник 33"/>
          <p:cNvSpPr/>
          <p:nvPr/>
        </p:nvSpPr>
        <p:spPr bwMode="auto">
          <a:xfrm>
            <a:off x="5292725" y="4797425"/>
            <a:ext cx="1439863" cy="28733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. _.  _ . </a:t>
            </a:r>
          </a:p>
          <a:p>
            <a:pPr>
              <a:defRPr/>
            </a:pPr>
            <a:endParaRPr lang="ru-RU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0490" name="Группа 13"/>
          <p:cNvGrpSpPr>
            <a:grpSpLocks/>
          </p:cNvGrpSpPr>
          <p:nvPr/>
        </p:nvGrpSpPr>
        <p:grpSpPr bwMode="auto">
          <a:xfrm>
            <a:off x="2411413" y="5949950"/>
            <a:ext cx="2016125" cy="71438"/>
            <a:chOff x="2627784" y="2204864"/>
            <a:chExt cx="3600400" cy="72008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>
              <a:off x="2627784" y="2204864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627784" y="2276872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8" name="Прямоугольник 37"/>
          <p:cNvSpPr/>
          <p:nvPr/>
        </p:nvSpPr>
        <p:spPr bwMode="auto">
          <a:xfrm>
            <a:off x="684213" y="5661025"/>
            <a:ext cx="1441450" cy="215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28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 . _.  _ . </a:t>
            </a:r>
          </a:p>
          <a:p>
            <a:pPr>
              <a:defRPr/>
            </a:pPr>
            <a:endParaRPr lang="ru-RU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0492" name="Группа 44"/>
          <p:cNvGrpSpPr>
            <a:grpSpLocks/>
          </p:cNvGrpSpPr>
          <p:nvPr/>
        </p:nvGrpSpPr>
        <p:grpSpPr bwMode="auto">
          <a:xfrm>
            <a:off x="1547813" y="5445125"/>
            <a:ext cx="1800225" cy="215900"/>
            <a:chOff x="5940152" y="4869160"/>
            <a:chExt cx="1800200" cy="216024"/>
          </a:xfrm>
        </p:grpSpPr>
        <p:cxnSp>
          <p:nvCxnSpPr>
            <p:cNvPr id="46" name="Прямая соединительная линия 45"/>
            <p:cNvCxnSpPr/>
            <p:nvPr/>
          </p:nvCxnSpPr>
          <p:spPr bwMode="auto">
            <a:xfrm>
              <a:off x="5940152" y="4869160"/>
              <a:ext cx="18002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Прямая соединительная линия 46"/>
            <p:cNvCxnSpPr/>
            <p:nvPr/>
          </p:nvCxnSpPr>
          <p:spPr bwMode="auto">
            <a:xfrm rot="5400000" flipH="1" flipV="1">
              <a:off x="7668079" y="4941433"/>
              <a:ext cx="14454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Прямая со стрелкой 47"/>
            <p:cNvCxnSpPr/>
            <p:nvPr/>
          </p:nvCxnSpPr>
          <p:spPr bwMode="auto">
            <a:xfrm rot="5400000">
              <a:off x="5832934" y="4976378"/>
              <a:ext cx="216024" cy="158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2">
                  <a:lumMod val="50000"/>
                </a:schemeClr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0493" name="Группа 13"/>
          <p:cNvGrpSpPr>
            <a:grpSpLocks/>
          </p:cNvGrpSpPr>
          <p:nvPr/>
        </p:nvGrpSpPr>
        <p:grpSpPr bwMode="auto">
          <a:xfrm>
            <a:off x="755650" y="5157788"/>
            <a:ext cx="1008063" cy="71437"/>
            <a:chOff x="2627784" y="2204864"/>
            <a:chExt cx="3600400" cy="72008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2627784" y="2204864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2627784" y="2276872"/>
              <a:ext cx="3600400" cy="0"/>
            </a:xfrm>
            <a:prstGeom prst="line">
              <a:avLst/>
            </a:prstGeom>
            <a:ln w="28575">
              <a:solidFill>
                <a:schemeClr val="bg2">
                  <a:lumMod val="10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1844824"/>
            <a:ext cx="5904655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Тестовый</a:t>
            </a:r>
          </a:p>
          <a:p>
            <a:pPr algn="ctr">
              <a:defRPr/>
            </a:pPr>
            <a:r>
              <a:rPr lang="ru-RU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тренинг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1429</Words>
  <Application>Microsoft Office PowerPoint</Application>
  <PresentationFormat>Экран (4:3)</PresentationFormat>
  <Paragraphs>196</Paragraphs>
  <Slides>20</Slides>
  <Notes>20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Обратите внимание! </vt:lpstr>
      <vt:lpstr>Отличие вводных слов (конструкций) от других слов в предложении</vt:lpstr>
      <vt:lpstr>Слово «ОДНАКО»</vt:lpstr>
      <vt:lpstr>Слово «НАКОНЕЦ»</vt:lpstr>
      <vt:lpstr>Слово «ВООБЩЕ»</vt:lpstr>
      <vt:lpstr>Слово «ЗНАЧИТ»</vt:lpstr>
      <vt:lpstr>Презентация PowerPoint</vt:lpstr>
      <vt:lpstr>Презентация PowerPoint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В каком варианте ответа правильно указаны все цифры, на месте которых в предложении должны стоять запятые? </vt:lpstr>
      <vt:lpstr>Прочитайте текст. Определите проблему, поднятую автором.</vt:lpstr>
      <vt:lpstr>Напишите фрагмент сочинения, используя вводные слова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29</dc:creator>
  <cp:lastModifiedBy>Admin</cp:lastModifiedBy>
  <cp:revision>10</cp:revision>
  <dcterms:created xsi:type="dcterms:W3CDTF">2014-12-30T06:43:29Z</dcterms:created>
  <dcterms:modified xsi:type="dcterms:W3CDTF">2018-02-02T15:43:54Z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TC100690401049</vt:lpwstr>
  </property>
</Properties>
</file>