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0" r:id="rId2"/>
    <p:sldId id="259" r:id="rId3"/>
    <p:sldId id="260" r:id="rId4"/>
    <p:sldId id="289" r:id="rId5"/>
    <p:sldId id="282" r:id="rId6"/>
    <p:sldId id="285" r:id="rId7"/>
    <p:sldId id="283" r:id="rId8"/>
    <p:sldId id="292" r:id="rId9"/>
    <p:sldId id="28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FBFC"/>
    <a:srgbClr val="CC0066"/>
    <a:srgbClr val="FF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146" autoAdjust="0"/>
  </p:normalViewPr>
  <p:slideViewPr>
    <p:cSldViewPr>
      <p:cViewPr varScale="1">
        <p:scale>
          <a:sx n="59" d="100"/>
          <a:sy n="59" d="100"/>
        </p:scale>
        <p:origin x="-16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C0D46-00E5-408F-B0E3-639684EED6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F83BC-E1F5-4EE3-A756-C5273D951E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519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F83BC-E1F5-4EE3-A756-C5273D951E9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362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Определим</a:t>
            </a:r>
            <a:r>
              <a:rPr lang="ru-RU" baseline="0" dirty="0" smtClean="0"/>
              <a:t> ТО САМОЕ число </a:t>
            </a:r>
            <a:r>
              <a:rPr lang="en-US" baseline="0" dirty="0" smtClean="0"/>
              <a:t>t</a:t>
            </a:r>
            <a:r>
              <a:rPr lang="ru-RU" baseline="0" dirty="0" smtClean="0"/>
              <a:t>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F83BC-E1F5-4EE3-A756-C5273D951E9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2399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Прежде, чем воспользоваться определением арккосинуса, для решения поставленной задачи, необходимо убедиться,</a:t>
            </a:r>
            <a:r>
              <a:rPr lang="ru-RU" baseline="0" dirty="0" smtClean="0"/>
              <a:t> что число а=1/2 принадлежит </a:t>
            </a:r>
            <a:r>
              <a:rPr lang="en-US" baseline="0" dirty="0" smtClean="0"/>
              <a:t>[</a:t>
            </a:r>
            <a:r>
              <a:rPr lang="ru-RU" baseline="0" dirty="0" smtClean="0"/>
              <a:t>-1;1</a:t>
            </a:r>
            <a:r>
              <a:rPr lang="en-US" baseline="0" dirty="0" smtClean="0"/>
              <a:t>]</a:t>
            </a:r>
            <a:r>
              <a:rPr lang="ru-RU" baseline="0" dirty="0" smtClean="0"/>
              <a:t>. В противном случае – арккосинус вычислить нельзя.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F83BC-E1F5-4EE3-A756-C5273D951E9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7468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Первые</a:t>
            </a:r>
            <a:r>
              <a:rPr lang="ru-RU" baseline="0" dirty="0" smtClean="0"/>
              <a:t> два свойства прямо вытекают из определения, а вот справедливость третьего стоит доказать. Для этого повторим некоторые свойства точек, лежащих на числовой окружности.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F83BC-E1F5-4EE3-A756-C5273D951E9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8091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F83BC-E1F5-4EE3-A756-C5273D951E9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7468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Вот и долгожданное решение уравнения </a:t>
            </a:r>
            <a:r>
              <a:rPr lang="en-US" dirty="0" err="1" smtClean="0"/>
              <a:t>cosx</a:t>
            </a:r>
            <a:r>
              <a:rPr lang="en-US" dirty="0" smtClean="0"/>
              <a:t>=</a:t>
            </a:r>
            <a:r>
              <a:rPr lang="ru-RU" dirty="0" smtClean="0"/>
              <a:t>а!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F83BC-E1F5-4EE3-A756-C5273D951E9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0577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Чтобы решить уравнение, необходимо сначала проверить,</a:t>
            </a:r>
            <a:r>
              <a:rPr lang="ru-RU" baseline="0" dirty="0" smtClean="0"/>
              <a:t> что число а=1/3 принадлежит</a:t>
            </a:r>
            <a:r>
              <a:rPr lang="en-US" baseline="0" dirty="0" smtClean="0"/>
              <a:t>[</a:t>
            </a:r>
            <a:r>
              <a:rPr lang="ru-RU" baseline="0" dirty="0" smtClean="0"/>
              <a:t>-1;1</a:t>
            </a:r>
            <a:r>
              <a:rPr lang="en-US" baseline="0" dirty="0" smtClean="0"/>
              <a:t>]</a:t>
            </a:r>
            <a:r>
              <a:rPr lang="ru-RU" baseline="0" dirty="0" smtClean="0"/>
              <a:t>, а затем применить соответствующие формулы. Если арккосинус числа можно вычислить, то это необходимо сделать.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F83BC-E1F5-4EE3-A756-C5273D951E9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7468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Частные случаи – особые, т.е. при решении таких уравнений Общую формулу –не пишут.</a:t>
            </a:r>
          </a:p>
          <a:p>
            <a:r>
              <a:rPr lang="ru-RU" dirty="0" smtClean="0"/>
              <a:t>Вспомним</a:t>
            </a:r>
            <a:r>
              <a:rPr lang="ru-RU" baseline="0" dirty="0" smtClean="0"/>
              <a:t> и геометрическую интерпретацию решения каждого уравнения на окружности.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F83BC-E1F5-4EE3-A756-C5273D951E9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3463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6DF8F-F77A-46A7-81D0-D7C7111FF3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66580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5230D-0AE6-417F-877C-4DD77DEE65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289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27192" y="278092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solidFill>
                  <a:srgbClr val="FF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Решение уравнения </a:t>
            </a:r>
            <a:r>
              <a:rPr lang="en-US" sz="8800" dirty="0" err="1" smtClean="0">
                <a:solidFill>
                  <a:srgbClr val="FF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cosx</a:t>
            </a:r>
            <a:r>
              <a:rPr lang="en-US" sz="8800" smtClean="0">
                <a:solidFill>
                  <a:srgbClr val="FF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=a</a:t>
            </a:r>
            <a:endParaRPr lang="ru-RU" sz="8800" dirty="0">
              <a:solidFill>
                <a:srgbClr val="FF000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12907" y="74947"/>
            <a:ext cx="9056688" cy="6681788"/>
            <a:chOff x="25" y="49"/>
            <a:chExt cx="5705" cy="4209"/>
          </a:xfrm>
        </p:grpSpPr>
        <p:sp>
          <p:nvSpPr>
            <p:cNvPr id="10" name="Freeform 3"/>
            <p:cNvSpPr>
              <a:spLocks/>
            </p:cNvSpPr>
            <p:nvPr/>
          </p:nvSpPr>
          <p:spPr bwMode="auto">
            <a:xfrm>
              <a:off x="357" y="70"/>
              <a:ext cx="5040" cy="5"/>
            </a:xfrm>
            <a:custGeom>
              <a:avLst/>
              <a:gdLst>
                <a:gd name="T0" fmla="*/ 5040 w 5040"/>
                <a:gd name="T1" fmla="*/ 0 h 5"/>
                <a:gd name="T2" fmla="*/ 0 w 5040"/>
                <a:gd name="T3" fmla="*/ 5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5">
                  <a:moveTo>
                    <a:pt x="5040" y="0"/>
                  </a:moveTo>
                  <a:lnTo>
                    <a:pt x="0" y="5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71" y="362"/>
              <a:ext cx="6" cy="3580"/>
            </a:xfrm>
            <a:custGeom>
              <a:avLst/>
              <a:gdLst>
                <a:gd name="T0" fmla="*/ 6 w 6"/>
                <a:gd name="T1" fmla="*/ 3580 h 3580"/>
                <a:gd name="T2" fmla="*/ 0 w 6"/>
                <a:gd name="T3" fmla="*/ 0 h 35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580">
                  <a:moveTo>
                    <a:pt x="6" y="3580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359" y="4224"/>
              <a:ext cx="5040" cy="2"/>
            </a:xfrm>
            <a:custGeom>
              <a:avLst/>
              <a:gdLst>
                <a:gd name="T0" fmla="*/ 5040 w 5040"/>
                <a:gd name="T1" fmla="*/ 0 h 2"/>
                <a:gd name="T2" fmla="*/ 0 w 5040"/>
                <a:gd name="T3" fmla="*/ 2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2">
                  <a:moveTo>
                    <a:pt x="5040" y="0"/>
                  </a:moveTo>
                  <a:lnTo>
                    <a:pt x="0" y="2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Arc 10"/>
            <p:cNvSpPr>
              <a:spLocks/>
            </p:cNvSpPr>
            <p:nvPr/>
          </p:nvSpPr>
          <p:spPr bwMode="auto">
            <a:xfrm rot="5937534" flipH="1" flipV="1">
              <a:off x="5408" y="393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678" y="360"/>
              <a:ext cx="3" cy="3582"/>
            </a:xfrm>
            <a:custGeom>
              <a:avLst/>
              <a:gdLst>
                <a:gd name="T0" fmla="*/ 3 w 3"/>
                <a:gd name="T1" fmla="*/ 3582 h 3582"/>
                <a:gd name="T2" fmla="*/ 0 w 3"/>
                <a:gd name="T3" fmla="*/ 0 h 35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582">
                  <a:moveTo>
                    <a:pt x="3" y="3582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Arc 15"/>
            <p:cNvSpPr>
              <a:spLocks/>
            </p:cNvSpPr>
            <p:nvPr/>
          </p:nvSpPr>
          <p:spPr bwMode="auto">
            <a:xfrm rot="5937534">
              <a:off x="16" y="6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Arc 18"/>
            <p:cNvSpPr>
              <a:spLocks/>
            </p:cNvSpPr>
            <p:nvPr/>
          </p:nvSpPr>
          <p:spPr bwMode="auto">
            <a:xfrm rot="15662466" flipH="1">
              <a:off x="5406" y="58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Arc 21"/>
            <p:cNvSpPr>
              <a:spLocks/>
            </p:cNvSpPr>
            <p:nvPr/>
          </p:nvSpPr>
          <p:spPr bwMode="auto">
            <a:xfrm rot="15662466" flipV="1">
              <a:off x="18" y="3935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13904274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640834" y="661449"/>
            <a:ext cx="3799245" cy="83099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800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 rot="21215055">
            <a:off x="624291" y="2253835"/>
            <a:ext cx="443903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400" b="1" i="1" dirty="0">
                <a:solidFill>
                  <a:srgbClr val="FF0000"/>
                </a:solidFill>
                <a:latin typeface="Monotype Corsiva" panose="03010101010201010101" pitchFamily="66" charset="0"/>
              </a:rPr>
              <a:t>Если </a:t>
            </a:r>
            <a:r>
              <a:rPr lang="ru-RU" altLang="ru-RU" sz="44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-1 </a:t>
            </a:r>
            <a:r>
              <a:rPr lang="ru-RU" altLang="ru-RU" sz="4400" b="1" i="1" dirty="0" smtClean="0">
                <a:solidFill>
                  <a:srgbClr val="FF0000"/>
                </a:solidFill>
                <a:latin typeface="Monotype Corsiva" panose="03010101010201010101" pitchFamily="66" charset="0"/>
                <a:sym typeface="Symbol"/>
              </a:rPr>
              <a:t> </a:t>
            </a:r>
            <a:r>
              <a:rPr lang="en-US" altLang="ru-RU" sz="44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a</a:t>
            </a:r>
            <a:r>
              <a:rPr lang="ru-RU" altLang="ru-RU" sz="44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400" b="1" i="1" dirty="0" smtClean="0">
                <a:solidFill>
                  <a:srgbClr val="FF0000"/>
                </a:solidFill>
                <a:latin typeface="Monotype Corsiva" panose="03010101010201010101" pitchFamily="66" charset="0"/>
                <a:sym typeface="Symbol"/>
              </a:rPr>
              <a:t></a:t>
            </a:r>
            <a:r>
              <a:rPr lang="ru-RU" altLang="ru-RU" sz="4400" b="1" i="1" dirty="0" smtClean="0">
                <a:solidFill>
                  <a:srgbClr val="FF0000"/>
                </a:solidFill>
                <a:latin typeface="Monotype Corsiva" panose="03010101010201010101" pitchFamily="66" charset="0"/>
                <a:sym typeface="Symbol"/>
              </a:rPr>
              <a:t> 1, то</a:t>
            </a:r>
            <a:r>
              <a:rPr lang="en-US" altLang="ru-RU" sz="44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</a:t>
            </a:r>
            <a:endParaRPr lang="ru-RU" altLang="ru-RU" sz="4400" b="1" i="1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30906696"/>
              </p:ext>
            </p:extLst>
          </p:nvPr>
        </p:nvGraphicFramePr>
        <p:xfrm>
          <a:off x="4716016" y="3681021"/>
          <a:ext cx="2908300" cy="1536700"/>
        </p:xfrm>
        <a:graphic>
          <a:graphicData uri="http://schemas.openxmlformats.org/presentationml/2006/ole">
            <p:oleObj spid="_x0000_s4185" name="Формула" r:id="rId4" imgW="863280" imgH="457200" progId="Equation.3">
              <p:embed/>
            </p:oleObj>
          </a:graphicData>
        </a:graphic>
      </p:graphicFrame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1259632" y="3933056"/>
            <a:ext cx="405110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5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</a:rPr>
              <a:t>arccos</a:t>
            </a:r>
            <a:r>
              <a:rPr lang="en-US" alt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54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a</a:t>
            </a:r>
            <a:r>
              <a:rPr lang="en-US" alt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</a:rPr>
              <a:t> = </a:t>
            </a:r>
            <a:r>
              <a:rPr lang="en-US" altLang="ru-RU" sz="5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t</a:t>
            </a:r>
            <a:r>
              <a:rPr lang="ru-RU" alt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</a:rPr>
              <a:t>      </a:t>
            </a:r>
            <a:r>
              <a:rPr lang="en-US" alt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</a:rPr>
              <a:t> </a:t>
            </a:r>
            <a:endParaRPr lang="ru-RU" altLang="ru-RU" sz="5400" b="1" dirty="0">
              <a:solidFill>
                <a:schemeClr val="tx1">
                  <a:lumMod val="95000"/>
                  <a:lumOff val="5000"/>
                </a:schemeClr>
              </a:solidFill>
              <a:latin typeface="Monotype Corsiva" panose="03010101010201010101" pitchFamily="66" charset="0"/>
            </a:endParaRPr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12907" y="74947"/>
            <a:ext cx="9056688" cy="6681788"/>
            <a:chOff x="25" y="49"/>
            <a:chExt cx="5705" cy="4209"/>
          </a:xfrm>
        </p:grpSpPr>
        <p:sp>
          <p:nvSpPr>
            <p:cNvPr id="21" name="Freeform 3"/>
            <p:cNvSpPr>
              <a:spLocks/>
            </p:cNvSpPr>
            <p:nvPr/>
          </p:nvSpPr>
          <p:spPr bwMode="auto">
            <a:xfrm>
              <a:off x="357" y="70"/>
              <a:ext cx="5040" cy="5"/>
            </a:xfrm>
            <a:custGeom>
              <a:avLst/>
              <a:gdLst>
                <a:gd name="T0" fmla="*/ 5040 w 5040"/>
                <a:gd name="T1" fmla="*/ 0 h 5"/>
                <a:gd name="T2" fmla="*/ 0 w 5040"/>
                <a:gd name="T3" fmla="*/ 5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5">
                  <a:moveTo>
                    <a:pt x="5040" y="0"/>
                  </a:moveTo>
                  <a:lnTo>
                    <a:pt x="0" y="5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5"/>
            <p:cNvSpPr>
              <a:spLocks/>
            </p:cNvSpPr>
            <p:nvPr/>
          </p:nvSpPr>
          <p:spPr bwMode="auto">
            <a:xfrm>
              <a:off x="71" y="362"/>
              <a:ext cx="6" cy="3580"/>
            </a:xfrm>
            <a:custGeom>
              <a:avLst/>
              <a:gdLst>
                <a:gd name="T0" fmla="*/ 6 w 6"/>
                <a:gd name="T1" fmla="*/ 3580 h 3580"/>
                <a:gd name="T2" fmla="*/ 0 w 6"/>
                <a:gd name="T3" fmla="*/ 0 h 35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580">
                  <a:moveTo>
                    <a:pt x="6" y="3580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7"/>
            <p:cNvSpPr>
              <a:spLocks/>
            </p:cNvSpPr>
            <p:nvPr/>
          </p:nvSpPr>
          <p:spPr bwMode="auto">
            <a:xfrm>
              <a:off x="359" y="4224"/>
              <a:ext cx="5040" cy="2"/>
            </a:xfrm>
            <a:custGeom>
              <a:avLst/>
              <a:gdLst>
                <a:gd name="T0" fmla="*/ 5040 w 5040"/>
                <a:gd name="T1" fmla="*/ 0 h 2"/>
                <a:gd name="T2" fmla="*/ 0 w 5040"/>
                <a:gd name="T3" fmla="*/ 2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2">
                  <a:moveTo>
                    <a:pt x="5040" y="0"/>
                  </a:moveTo>
                  <a:lnTo>
                    <a:pt x="0" y="2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Arc 10"/>
            <p:cNvSpPr>
              <a:spLocks/>
            </p:cNvSpPr>
            <p:nvPr/>
          </p:nvSpPr>
          <p:spPr bwMode="auto">
            <a:xfrm rot="5937534" flipH="1" flipV="1">
              <a:off x="5408" y="393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Freeform 12"/>
            <p:cNvSpPr>
              <a:spLocks/>
            </p:cNvSpPr>
            <p:nvPr/>
          </p:nvSpPr>
          <p:spPr bwMode="auto">
            <a:xfrm>
              <a:off x="5678" y="360"/>
              <a:ext cx="3" cy="3582"/>
            </a:xfrm>
            <a:custGeom>
              <a:avLst/>
              <a:gdLst>
                <a:gd name="T0" fmla="*/ 3 w 3"/>
                <a:gd name="T1" fmla="*/ 3582 h 3582"/>
                <a:gd name="T2" fmla="*/ 0 w 3"/>
                <a:gd name="T3" fmla="*/ 0 h 35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582">
                  <a:moveTo>
                    <a:pt x="3" y="3582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Arc 15"/>
            <p:cNvSpPr>
              <a:spLocks/>
            </p:cNvSpPr>
            <p:nvPr/>
          </p:nvSpPr>
          <p:spPr bwMode="auto">
            <a:xfrm rot="5937534">
              <a:off x="16" y="6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Arc 18"/>
            <p:cNvSpPr>
              <a:spLocks/>
            </p:cNvSpPr>
            <p:nvPr/>
          </p:nvSpPr>
          <p:spPr bwMode="auto">
            <a:xfrm rot="15662466" flipH="1">
              <a:off x="5406" y="58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Arc 21"/>
            <p:cNvSpPr>
              <a:spLocks/>
            </p:cNvSpPr>
            <p:nvPr/>
          </p:nvSpPr>
          <p:spPr bwMode="auto">
            <a:xfrm rot="15662466" flipV="1">
              <a:off x="18" y="3935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1806220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 rot="20873836">
            <a:off x="317881" y="603455"/>
            <a:ext cx="224292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400" b="1" u="sng" dirty="0">
                <a:solidFill>
                  <a:srgbClr val="0070C0"/>
                </a:solidFill>
                <a:latin typeface="Monotype Corsiva" panose="03010101010201010101" pitchFamily="66" charset="0"/>
              </a:rPr>
              <a:t>Пример 1</a:t>
            </a:r>
          </a:p>
        </p:txBody>
      </p:sp>
      <p:graphicFrame>
        <p:nvGraphicFramePr>
          <p:cNvPr id="11267" name="Object 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071047421"/>
              </p:ext>
            </p:extLst>
          </p:nvPr>
        </p:nvGraphicFramePr>
        <p:xfrm>
          <a:off x="1259632" y="2994621"/>
          <a:ext cx="4122393" cy="1660774"/>
        </p:xfrm>
        <a:graphic>
          <a:graphicData uri="http://schemas.openxmlformats.org/presentationml/2006/ole">
            <p:oleObj spid="_x0000_s5627" name="Формула" r:id="rId4" imgW="1638000" imgH="660240" progId="Equation.3">
              <p:embed/>
            </p:oleObj>
          </a:graphicData>
        </a:graphic>
      </p:graphicFrame>
      <p:graphicFrame>
        <p:nvGraphicFramePr>
          <p:cNvPr id="11280" name="Object 51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3066115373"/>
              </p:ext>
            </p:extLst>
          </p:nvPr>
        </p:nvGraphicFramePr>
        <p:xfrm>
          <a:off x="6332840" y="3346683"/>
          <a:ext cx="401176" cy="956650"/>
        </p:xfrm>
        <a:graphic>
          <a:graphicData uri="http://schemas.openxmlformats.org/presentationml/2006/ole">
            <p:oleObj spid="_x0000_s5628" name="Формула" r:id="rId5" imgW="164957" imgH="393359" progId="Equation.3">
              <p:embed/>
            </p:oleObj>
          </a:graphicData>
        </a:graphic>
      </p:graphicFrame>
      <p:graphicFrame>
        <p:nvGraphicFramePr>
          <p:cNvPr id="11268" name="Object 4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419600" y="4967288"/>
          <a:ext cx="482600" cy="1150937"/>
        </p:xfrm>
        <a:graphic>
          <a:graphicData uri="http://schemas.openxmlformats.org/presentationml/2006/ole">
            <p:oleObj spid="_x0000_s5629" name="Формула" r:id="rId6" imgW="164957" imgH="393359" progId="Equation.3">
              <p:embed/>
            </p:oleObj>
          </a:graphicData>
        </a:graphic>
      </p:graphicFrame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6120606" y="360431"/>
            <a:ext cx="1731040" cy="13388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en-US" altLang="ru-RU" sz="800" b="1" dirty="0" smtClean="0">
              <a:latin typeface="Monotype Corsiva" panose="03010101010201010101" pitchFamily="66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ru-RU" sz="4000" b="1" dirty="0" err="1" smtClean="0">
                <a:latin typeface="Monotype Corsiva" panose="03010101010201010101" pitchFamily="66" charset="0"/>
              </a:rPr>
              <a:t>arccos</a:t>
            </a:r>
            <a:r>
              <a:rPr lang="ru-RU" altLang="ru-RU" sz="4000" b="1" dirty="0" smtClean="0">
                <a:latin typeface="Monotype Corsiva" panose="03010101010201010101" pitchFamily="66" charset="0"/>
              </a:rPr>
              <a:t> </a:t>
            </a:r>
            <a:r>
              <a:rPr lang="ru-RU" altLang="ru-RU" sz="40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endParaRPr lang="en-US" altLang="ru-RU" sz="4000" dirty="0" smtClean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800" dirty="0" smtClean="0"/>
              <a:t>    </a:t>
            </a:r>
            <a:r>
              <a:rPr lang="en-US" altLang="ru-RU" sz="800" dirty="0" smtClean="0"/>
              <a:t> </a:t>
            </a:r>
            <a:endParaRPr lang="ru-RU" altLang="ru-RU" sz="800" dirty="0"/>
          </a:p>
        </p:txBody>
      </p:sp>
      <p:graphicFrame>
        <p:nvGraphicFramePr>
          <p:cNvPr id="1127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614555"/>
              </p:ext>
            </p:extLst>
          </p:nvPr>
        </p:nvGraphicFramePr>
        <p:xfrm>
          <a:off x="7430959" y="575460"/>
          <a:ext cx="420687" cy="825430"/>
        </p:xfrm>
        <a:graphic>
          <a:graphicData uri="http://schemas.openxmlformats.org/presentationml/2006/ole">
            <p:oleObj spid="_x0000_s5630" name="Формула" r:id="rId7" imgW="152334" imgH="393529" progId="Equation.3">
              <p:embed/>
            </p:oleObj>
          </a:graphicData>
        </a:graphic>
      </p:graphicFrame>
      <p:sp>
        <p:nvSpPr>
          <p:cNvPr id="11274" name="Text Box 26"/>
          <p:cNvSpPr txBox="1">
            <a:spLocks noChangeArrowheads="1"/>
          </p:cNvSpPr>
          <p:nvPr/>
        </p:nvSpPr>
        <p:spPr bwMode="auto">
          <a:xfrm>
            <a:off x="3107531" y="770839"/>
            <a:ext cx="30155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Вычислить:</a:t>
            </a:r>
          </a:p>
        </p:txBody>
      </p:sp>
      <p:sp>
        <p:nvSpPr>
          <p:cNvPr id="11281" name="Text Box 7"/>
          <p:cNvSpPr txBox="1">
            <a:spLocks noChangeArrowheads="1"/>
          </p:cNvSpPr>
          <p:nvPr/>
        </p:nvSpPr>
        <p:spPr bwMode="auto">
          <a:xfrm>
            <a:off x="762000" y="5249863"/>
            <a:ext cx="387054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arccos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28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6294180"/>
              </p:ext>
            </p:extLst>
          </p:nvPr>
        </p:nvGraphicFramePr>
        <p:xfrm>
          <a:off x="3625215" y="5032484"/>
          <a:ext cx="420687" cy="1081087"/>
        </p:xfrm>
        <a:graphic>
          <a:graphicData uri="http://schemas.openxmlformats.org/presentationml/2006/ole">
            <p:oleObj spid="_x0000_s5631" name="Формула" r:id="rId8" imgW="152334" imgH="393529" progId="Equation.3">
              <p:embed/>
            </p:oleObj>
          </a:graphicData>
        </a:graphic>
      </p:graphicFrame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5652120" y="3501952"/>
            <a:ext cx="6080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3600" b="1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ru-RU" altLang="ru-RU" sz="3600" b="1" dirty="0">
                <a:solidFill>
                  <a:schemeClr val="accent1">
                    <a:lumMod val="75000"/>
                  </a:schemeClr>
                </a:solidFill>
              </a:rPr>
              <a:t>=</a:t>
            </a:r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2907" y="74947"/>
            <a:ext cx="9056688" cy="6681788"/>
            <a:chOff x="25" y="49"/>
            <a:chExt cx="5705" cy="4209"/>
          </a:xfrm>
        </p:grpSpPr>
        <p:sp>
          <p:nvSpPr>
            <p:cNvPr id="23" name="Freeform 3"/>
            <p:cNvSpPr>
              <a:spLocks/>
            </p:cNvSpPr>
            <p:nvPr/>
          </p:nvSpPr>
          <p:spPr bwMode="auto">
            <a:xfrm>
              <a:off x="357" y="70"/>
              <a:ext cx="5040" cy="5"/>
            </a:xfrm>
            <a:custGeom>
              <a:avLst/>
              <a:gdLst>
                <a:gd name="T0" fmla="*/ 5040 w 5040"/>
                <a:gd name="T1" fmla="*/ 0 h 5"/>
                <a:gd name="T2" fmla="*/ 0 w 5040"/>
                <a:gd name="T3" fmla="*/ 5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5">
                  <a:moveTo>
                    <a:pt x="5040" y="0"/>
                  </a:moveTo>
                  <a:lnTo>
                    <a:pt x="0" y="5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5"/>
            <p:cNvSpPr>
              <a:spLocks/>
            </p:cNvSpPr>
            <p:nvPr/>
          </p:nvSpPr>
          <p:spPr bwMode="auto">
            <a:xfrm>
              <a:off x="71" y="362"/>
              <a:ext cx="6" cy="3580"/>
            </a:xfrm>
            <a:custGeom>
              <a:avLst/>
              <a:gdLst>
                <a:gd name="T0" fmla="*/ 6 w 6"/>
                <a:gd name="T1" fmla="*/ 3580 h 3580"/>
                <a:gd name="T2" fmla="*/ 0 w 6"/>
                <a:gd name="T3" fmla="*/ 0 h 35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580">
                  <a:moveTo>
                    <a:pt x="6" y="3580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7"/>
            <p:cNvSpPr>
              <a:spLocks/>
            </p:cNvSpPr>
            <p:nvPr/>
          </p:nvSpPr>
          <p:spPr bwMode="auto">
            <a:xfrm>
              <a:off x="359" y="4224"/>
              <a:ext cx="5040" cy="2"/>
            </a:xfrm>
            <a:custGeom>
              <a:avLst/>
              <a:gdLst>
                <a:gd name="T0" fmla="*/ 5040 w 5040"/>
                <a:gd name="T1" fmla="*/ 0 h 2"/>
                <a:gd name="T2" fmla="*/ 0 w 5040"/>
                <a:gd name="T3" fmla="*/ 2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2">
                  <a:moveTo>
                    <a:pt x="5040" y="0"/>
                  </a:moveTo>
                  <a:lnTo>
                    <a:pt x="0" y="2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Arc 10"/>
            <p:cNvSpPr>
              <a:spLocks/>
            </p:cNvSpPr>
            <p:nvPr/>
          </p:nvSpPr>
          <p:spPr bwMode="auto">
            <a:xfrm rot="5937534" flipH="1" flipV="1">
              <a:off x="5408" y="393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auto">
            <a:xfrm>
              <a:off x="5678" y="360"/>
              <a:ext cx="3" cy="3582"/>
            </a:xfrm>
            <a:custGeom>
              <a:avLst/>
              <a:gdLst>
                <a:gd name="T0" fmla="*/ 3 w 3"/>
                <a:gd name="T1" fmla="*/ 3582 h 3582"/>
                <a:gd name="T2" fmla="*/ 0 w 3"/>
                <a:gd name="T3" fmla="*/ 0 h 35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582">
                  <a:moveTo>
                    <a:pt x="3" y="3582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Arc 15"/>
            <p:cNvSpPr>
              <a:spLocks/>
            </p:cNvSpPr>
            <p:nvPr/>
          </p:nvSpPr>
          <p:spPr bwMode="auto">
            <a:xfrm rot="5937534">
              <a:off x="16" y="6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Arc 18"/>
            <p:cNvSpPr>
              <a:spLocks/>
            </p:cNvSpPr>
            <p:nvPr/>
          </p:nvSpPr>
          <p:spPr bwMode="auto">
            <a:xfrm rot="15662466" flipH="1">
              <a:off x="5406" y="58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Arc 21"/>
            <p:cNvSpPr>
              <a:spLocks/>
            </p:cNvSpPr>
            <p:nvPr/>
          </p:nvSpPr>
          <p:spPr bwMode="auto">
            <a:xfrm rot="15662466" flipV="1">
              <a:off x="18" y="3935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92182576"/>
              </p:ext>
            </p:extLst>
          </p:nvPr>
        </p:nvGraphicFramePr>
        <p:xfrm>
          <a:off x="1331640" y="2204864"/>
          <a:ext cx="2224088" cy="823913"/>
        </p:xfrm>
        <a:graphic>
          <a:graphicData uri="http://schemas.openxmlformats.org/presentationml/2006/ole">
            <p:oleObj spid="_x0000_s5632" name="Формула" r:id="rId9" imgW="73656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903056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/>
      <p:bldP spid="112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0270" y="188640"/>
            <a:ext cx="7772400" cy="1470025"/>
          </a:xfrm>
        </p:spPr>
        <p:txBody>
          <a:bodyPr/>
          <a:lstStyle/>
          <a:p>
            <a:r>
              <a:rPr lang="ru-RU" b="1" u="sng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Свойства  арккосинуса:</a:t>
            </a:r>
            <a:endParaRPr lang="ru-RU" b="1" u="sng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31640" y="1752343"/>
            <a:ext cx="5436589" cy="931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ross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ru-RU" sz="800" b="1" i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       </a:t>
            </a:r>
            <a:r>
              <a:rPr lang="en-US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cos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ru-RU" altLang="ru-RU" sz="3600" b="1" i="1" dirty="0">
                <a:solidFill>
                  <a:srgbClr val="FF0000"/>
                </a:solidFill>
                <a:latin typeface="Times New Roman" pitchFamily="18" charset="0"/>
                <a:sym typeface="Symbol"/>
              </a:rPr>
              <a:t>а</a:t>
            </a:r>
            <a:r>
              <a:rPr lang="en-US" altLang="ru-RU" sz="3600" b="1" i="1" dirty="0" err="1">
                <a:solidFill>
                  <a:srgbClr val="FF0000"/>
                </a:solidFill>
                <a:latin typeface="Times New Roman" pitchFamily="18" charset="0"/>
              </a:rPr>
              <a:t>rccos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а) =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  <a:sym typeface="Symbol"/>
              </a:rPr>
              <a:t>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а</a:t>
            </a:r>
            <a:endParaRPr lang="en-US" altLang="ru-RU" sz="3600" b="1" i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sz="105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31636" y="2921840"/>
            <a:ext cx="5408976" cy="931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ross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ru-RU" sz="800" b="1" i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а</a:t>
            </a:r>
            <a:r>
              <a:rPr lang="en-US" altLang="ru-RU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rccos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cost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r>
              <a:rPr lang="en-US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  <a:sym typeface="Symbol"/>
              </a:rPr>
              <a:t> </a:t>
            </a:r>
            <a:r>
              <a:rPr lang="en-US" altLang="ru-RU" sz="3600" b="1" i="1" dirty="0" smtClean="0">
                <a:solidFill>
                  <a:srgbClr val="FF0000"/>
                </a:solidFill>
                <a:latin typeface="Times New Roman" pitchFamily="18" charset="0"/>
                <a:sym typeface="Symbol"/>
              </a:rPr>
              <a:t>t</a:t>
            </a:r>
            <a:endParaRPr lang="en-US" altLang="ru-RU" sz="3600" b="1" i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sz="105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318810" y="4149080"/>
            <a:ext cx="5408976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ross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ru-RU" sz="800" b="1" i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а</a:t>
            </a:r>
            <a:r>
              <a:rPr lang="en-US" altLang="ru-RU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rccos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(-а)</a:t>
            </a:r>
            <a:r>
              <a:rPr lang="en-US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  <a:sym typeface="Symbol"/>
              </a:rPr>
              <a:t>  - а</a:t>
            </a:r>
            <a:r>
              <a:rPr lang="en-US" altLang="ru-RU" sz="3600" b="1" i="1" dirty="0" err="1" smtClean="0">
                <a:solidFill>
                  <a:srgbClr val="FF0000"/>
                </a:solidFill>
                <a:latin typeface="Times New Roman" pitchFamily="18" charset="0"/>
              </a:rPr>
              <a:t>rccos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а</a:t>
            </a:r>
            <a:endParaRPr lang="en-US" altLang="ru-RU" sz="3600" b="1" i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sz="105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236060" y="1830965"/>
            <a:ext cx="1512168" cy="7463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ross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ru-RU" sz="800" b="1" i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-1 </a:t>
            </a:r>
            <a:r>
              <a:rPr lang="ru-RU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≤</a:t>
            </a:r>
            <a:r>
              <a:rPr lang="en-US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а</a:t>
            </a:r>
            <a:r>
              <a:rPr lang="en-US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 ≤ 1</a:t>
            </a:r>
          </a:p>
          <a:p>
            <a:endParaRPr lang="ru-RU" sz="105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Прямоугольник 17"/>
              <p:cNvSpPr/>
              <p:nvPr/>
            </p:nvSpPr>
            <p:spPr>
              <a:xfrm>
                <a:off x="7236060" y="3014173"/>
                <a:ext cx="1512168" cy="74635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cross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endParaRPr lang="en-US" altLang="ru-RU" sz="800" b="1" i="1" dirty="0" smtClean="0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pPr algn="ctr"/>
                <a:r>
                  <a:rPr lang="en-US" altLang="ru-RU" sz="2400" b="1" i="1" dirty="0" smtClean="0">
                    <a:solidFill>
                      <a:srgbClr val="FF0000"/>
                    </a:solidFill>
                    <a:latin typeface="Times New Roman" pitchFamily="18" charset="0"/>
                  </a:rPr>
                  <a:t>0 </a:t>
                </a:r>
                <a:r>
                  <a:rPr lang="ru-RU" altLang="ru-RU" sz="2400" b="1" i="1" dirty="0" smtClean="0">
                    <a:solidFill>
                      <a:srgbClr val="FF0000"/>
                    </a:solidFill>
                    <a:latin typeface="Times New Roman" pitchFamily="18" charset="0"/>
                  </a:rPr>
                  <a:t>≤</a:t>
                </a:r>
                <a:r>
                  <a:rPr lang="en-US" altLang="ru-RU" sz="2400" b="1" i="1" dirty="0" smtClean="0">
                    <a:solidFill>
                      <a:srgbClr val="FF0000"/>
                    </a:solidFill>
                    <a:latin typeface="Times New Roman" pitchFamily="18" charset="0"/>
                  </a:rPr>
                  <a:t> t ≤ </a:t>
                </a:r>
                <a14:m>
                  <m:oMath xmlns:m="http://schemas.openxmlformats.org/officeDocument/2006/math">
                    <m:r>
                      <a:rPr lang="en-US" altLang="ru-RU" sz="2400" b="1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endParaRPr lang="en-US" altLang="ru-RU" sz="2400" b="1" i="1" dirty="0" smtClean="0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endParaRPr lang="ru-RU" sz="105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060" y="3014173"/>
                <a:ext cx="1512168" cy="74635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7236060" y="4252954"/>
            <a:ext cx="1512168" cy="7463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ross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ru-RU" sz="800" b="1" i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-1 </a:t>
            </a:r>
            <a:r>
              <a:rPr lang="ru-RU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≤</a:t>
            </a:r>
            <a:r>
              <a:rPr lang="en-US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а</a:t>
            </a:r>
            <a:r>
              <a:rPr lang="en-US" alt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 ≤ 1</a:t>
            </a:r>
          </a:p>
          <a:p>
            <a:endParaRPr lang="ru-RU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64838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 rot="20873836">
            <a:off x="317881" y="603455"/>
            <a:ext cx="224292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400" b="1" u="sng" dirty="0">
                <a:solidFill>
                  <a:srgbClr val="0070C0"/>
                </a:solidFill>
                <a:latin typeface="Monotype Corsiva" panose="03010101010201010101" pitchFamily="66" charset="0"/>
              </a:rPr>
              <a:t>Пример </a:t>
            </a:r>
            <a:r>
              <a:rPr lang="ru-RU" altLang="ru-RU" sz="4400" b="1" u="sng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2</a:t>
            </a:r>
            <a:endParaRPr lang="ru-RU" altLang="ru-RU" sz="4400" b="1" u="sng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11268" name="Object 47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770173039"/>
              </p:ext>
            </p:extLst>
          </p:nvPr>
        </p:nvGraphicFramePr>
        <p:xfrm>
          <a:off x="5003800" y="5245100"/>
          <a:ext cx="482600" cy="747713"/>
        </p:xfrm>
        <a:graphic>
          <a:graphicData uri="http://schemas.openxmlformats.org/presentationml/2006/ole">
            <p:oleObj spid="_x0000_s15609" name="Формула" r:id="rId4" imgW="253800" imgH="393480" progId="Equation.3">
              <p:embed/>
            </p:oleObj>
          </a:graphicData>
        </a:graphic>
      </p:graphicFrame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6120605" y="360431"/>
            <a:ext cx="2411713" cy="13388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en-US" altLang="ru-RU" sz="800" b="1" dirty="0" smtClean="0">
              <a:latin typeface="Monotype Corsiva" panose="03010101010201010101" pitchFamily="66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ru-RU" sz="4000" b="1" dirty="0" err="1" smtClean="0">
                <a:latin typeface="Monotype Corsiva" panose="03010101010201010101" pitchFamily="66" charset="0"/>
              </a:rPr>
              <a:t>arccos</a:t>
            </a:r>
            <a:r>
              <a:rPr lang="ru-RU" altLang="ru-RU" sz="4000" b="1" dirty="0" smtClean="0">
                <a:latin typeface="Monotype Corsiva" panose="03010101010201010101" pitchFamily="66" charset="0"/>
              </a:rPr>
              <a:t> </a:t>
            </a:r>
            <a:r>
              <a:rPr lang="ru-RU" altLang="ru-RU" sz="4000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endParaRPr lang="en-US" altLang="ru-RU" sz="4000" dirty="0" smtClean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800" dirty="0" smtClean="0"/>
              <a:t>    </a:t>
            </a:r>
            <a:r>
              <a:rPr lang="en-US" altLang="ru-RU" sz="800" dirty="0" smtClean="0"/>
              <a:t> </a:t>
            </a:r>
            <a:endParaRPr lang="ru-RU" altLang="ru-RU" sz="800" dirty="0"/>
          </a:p>
        </p:txBody>
      </p:sp>
      <p:graphicFrame>
        <p:nvGraphicFramePr>
          <p:cNvPr id="1127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9845592"/>
              </p:ext>
            </p:extLst>
          </p:nvPr>
        </p:nvGraphicFramePr>
        <p:xfrm>
          <a:off x="7386483" y="571835"/>
          <a:ext cx="1145836" cy="965697"/>
        </p:xfrm>
        <a:graphic>
          <a:graphicData uri="http://schemas.openxmlformats.org/presentationml/2006/ole">
            <p:oleObj spid="_x0000_s15610" name="Формула" r:id="rId5" imgW="355320" imgH="393480" progId="Equation.3">
              <p:embed/>
            </p:oleObj>
          </a:graphicData>
        </a:graphic>
      </p:graphicFrame>
      <p:sp>
        <p:nvSpPr>
          <p:cNvPr id="11274" name="Text Box 26"/>
          <p:cNvSpPr txBox="1">
            <a:spLocks noChangeArrowheads="1"/>
          </p:cNvSpPr>
          <p:nvPr/>
        </p:nvSpPr>
        <p:spPr bwMode="auto">
          <a:xfrm>
            <a:off x="3107531" y="770839"/>
            <a:ext cx="30155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Вычислить:</a:t>
            </a:r>
          </a:p>
        </p:txBody>
      </p:sp>
      <p:sp>
        <p:nvSpPr>
          <p:cNvPr id="11281" name="Text Box 7"/>
          <p:cNvSpPr txBox="1">
            <a:spLocks noChangeArrowheads="1"/>
          </p:cNvSpPr>
          <p:nvPr/>
        </p:nvSpPr>
        <p:spPr bwMode="auto">
          <a:xfrm>
            <a:off x="762000" y="5249863"/>
            <a:ext cx="43717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arccos</a:t>
            </a: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28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0152271"/>
              </p:ext>
            </p:extLst>
          </p:nvPr>
        </p:nvGraphicFramePr>
        <p:xfrm>
          <a:off x="3559382" y="5104390"/>
          <a:ext cx="981075" cy="1081088"/>
        </p:xfrm>
        <a:graphic>
          <a:graphicData uri="http://schemas.openxmlformats.org/presentationml/2006/ole">
            <p:oleObj spid="_x0000_s15611" name="Формула" r:id="rId6" imgW="355320" imgH="393480" progId="Equation.3">
              <p:embed/>
            </p:oleObj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385250" y="1701427"/>
            <a:ext cx="5194862" cy="148502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elaxedModerately"/>
            <a:lightRig rig="balanced" dir="t">
              <a:rot lat="0" lon="0" rev="8700000"/>
            </a:lightRig>
          </a:scene3d>
          <a:sp3d>
            <a:bevelT w="190500" h="38100" prst="cross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ru-RU" sz="800" b="1" i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altLang="ru-RU" sz="3600" b="1" i="1" dirty="0" smtClean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ru-RU" alt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Применим формулу: а</a:t>
            </a:r>
            <a:r>
              <a:rPr lang="en-US" altLang="ru-RU" sz="3600" b="1" i="1" dirty="0" err="1" smtClean="0">
                <a:solidFill>
                  <a:srgbClr val="00B050"/>
                </a:solidFill>
                <a:latin typeface="Times New Roman" pitchFamily="18" charset="0"/>
              </a:rPr>
              <a:t>rccos</a:t>
            </a:r>
            <a:r>
              <a:rPr lang="ru-RU" alt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(-а)= </a:t>
            </a:r>
            <a:r>
              <a:rPr lang="ru-RU" altLang="ru-RU" sz="3600" b="1" i="1" dirty="0" smtClean="0">
                <a:solidFill>
                  <a:srgbClr val="00B050"/>
                </a:solidFill>
                <a:latin typeface="Times New Roman" pitchFamily="18" charset="0"/>
                <a:sym typeface="Symbol"/>
              </a:rPr>
              <a:t>  - а</a:t>
            </a:r>
            <a:r>
              <a:rPr lang="en-US" altLang="ru-RU" sz="3600" b="1" i="1" dirty="0" err="1" smtClean="0">
                <a:solidFill>
                  <a:srgbClr val="00B050"/>
                </a:solidFill>
                <a:latin typeface="Times New Roman" pitchFamily="18" charset="0"/>
              </a:rPr>
              <a:t>rccos</a:t>
            </a:r>
            <a:r>
              <a:rPr lang="ru-RU" altLang="ru-RU" sz="3600" b="1" i="1" dirty="0" smtClean="0">
                <a:solidFill>
                  <a:srgbClr val="00B050"/>
                </a:solidFill>
                <a:latin typeface="Times New Roman" pitchFamily="18" charset="0"/>
              </a:rPr>
              <a:t>а</a:t>
            </a:r>
          </a:p>
          <a:p>
            <a:endParaRPr lang="ru-RU" sz="1050" dirty="0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6973257"/>
              </p:ext>
            </p:extLst>
          </p:nvPr>
        </p:nvGraphicFramePr>
        <p:xfrm>
          <a:off x="197603" y="3573016"/>
          <a:ext cx="8621167" cy="1343949"/>
        </p:xfrm>
        <a:graphic>
          <a:graphicData uri="http://schemas.openxmlformats.org/presentationml/2006/ole">
            <p:oleObj spid="_x0000_s15612" name="Формула" r:id="rId7" imgW="248904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394221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899318" y="340854"/>
            <a:ext cx="5288627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5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Решение уравнения </a:t>
            </a:r>
            <a:endParaRPr lang="ru-RU" altLang="ru-RU" sz="5400" b="1" dirty="0" smtClean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algn="ctr" eaLnBrk="1" hangingPunct="1"/>
            <a:r>
              <a:rPr lang="en-US" altLang="ru-RU" sz="54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cos</a:t>
            </a:r>
            <a:r>
              <a:rPr lang="ru-RU" altLang="ru-RU" sz="54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54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t = </a:t>
            </a:r>
            <a:r>
              <a:rPr lang="en-US" altLang="ru-RU" sz="54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a </a:t>
            </a:r>
            <a:endParaRPr lang="ru-RU" altLang="ru-RU" sz="5400" b="1" dirty="0" smtClean="0">
              <a:solidFill>
                <a:srgbClr val="FF0000"/>
              </a:solidFill>
              <a:latin typeface="Monotype Corsiva" panose="03010101010201010101" pitchFamily="66" charset="0"/>
            </a:endParaRPr>
          </a:p>
          <a:p>
            <a:pPr algn="ctr" eaLnBrk="1" hangingPunct="1"/>
            <a:r>
              <a:rPr lang="ru-RU" altLang="ru-RU" sz="5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по формулам:</a:t>
            </a:r>
            <a:endParaRPr lang="ru-RU" altLang="ru-RU" sz="54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 rot="279252">
            <a:off x="3936455" y="3352487"/>
            <a:ext cx="52016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smtClean="0">
                <a:latin typeface="Monotype Corsiva" panose="03010101010201010101" pitchFamily="66" charset="0"/>
                <a:cs typeface="Times New Roman" panose="02020603050405020304" pitchFamily="18" charset="0"/>
              </a:rPr>
              <a:t>уравнение </a:t>
            </a:r>
            <a:r>
              <a:rPr lang="ru-RU" altLang="ru-RU" sz="36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имеет решения:</a:t>
            </a:r>
          </a:p>
        </p:txBody>
      </p:sp>
      <p:sp>
        <p:nvSpPr>
          <p:cNvPr id="22536" name="Rectangle 1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15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75388293"/>
              </p:ext>
            </p:extLst>
          </p:nvPr>
        </p:nvGraphicFramePr>
        <p:xfrm>
          <a:off x="799306" y="4725144"/>
          <a:ext cx="7545387" cy="952500"/>
        </p:xfrm>
        <a:graphic>
          <a:graphicData uri="http://schemas.openxmlformats.org/presentationml/2006/ole">
            <p:oleObj spid="_x0000_s18468" name="Формула" r:id="rId4" imgW="1587240" imgH="203040" progId="Equation.3">
              <p:embed/>
            </p:oleObj>
          </a:graphicData>
        </a:graphic>
      </p:graphicFrame>
      <p:sp>
        <p:nvSpPr>
          <p:cNvPr id="23" name="Text Box 5"/>
          <p:cNvSpPr txBox="1">
            <a:spLocks noChangeArrowheads="1"/>
          </p:cNvSpPr>
          <p:nvPr/>
        </p:nvSpPr>
        <p:spPr bwMode="auto">
          <a:xfrm rot="21356185">
            <a:off x="411972" y="3271268"/>
            <a:ext cx="365677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 b="1" i="1" dirty="0">
                <a:solidFill>
                  <a:srgbClr val="FF0000"/>
                </a:solidFill>
                <a:latin typeface="Monotype Corsiva" panose="03010101010201010101" pitchFamily="66" charset="0"/>
              </a:rPr>
              <a:t>Если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-1 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Monotype Corsiva" panose="03010101010201010101" pitchFamily="66" charset="0"/>
                <a:sym typeface="Symbol"/>
              </a:rPr>
              <a:t> </a:t>
            </a:r>
            <a:r>
              <a:rPr lang="en-US" altLang="ru-RU" sz="36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a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3600" b="1" i="1" dirty="0" smtClean="0">
                <a:solidFill>
                  <a:srgbClr val="FF0000"/>
                </a:solidFill>
                <a:latin typeface="Monotype Corsiva" panose="03010101010201010101" pitchFamily="66" charset="0"/>
                <a:sym typeface="Symbol"/>
              </a:rPr>
              <a:t></a:t>
            </a:r>
            <a:r>
              <a:rPr lang="ru-RU" altLang="ru-RU" sz="3600" b="1" i="1" dirty="0" smtClean="0">
                <a:solidFill>
                  <a:srgbClr val="FF0000"/>
                </a:solidFill>
                <a:latin typeface="Monotype Corsiva" panose="03010101010201010101" pitchFamily="66" charset="0"/>
                <a:sym typeface="Symbol"/>
              </a:rPr>
              <a:t> 1, то</a:t>
            </a:r>
            <a:r>
              <a:rPr lang="en-US" altLang="ru-RU" sz="36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</a:t>
            </a:r>
            <a:endParaRPr lang="ru-RU" altLang="ru-RU" sz="3600" b="1" i="1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12907" y="74947"/>
            <a:ext cx="9056688" cy="6681788"/>
            <a:chOff x="25" y="49"/>
            <a:chExt cx="5705" cy="4209"/>
          </a:xfrm>
        </p:grpSpPr>
        <p:sp>
          <p:nvSpPr>
            <p:cNvPr id="25" name="Freeform 3"/>
            <p:cNvSpPr>
              <a:spLocks/>
            </p:cNvSpPr>
            <p:nvPr/>
          </p:nvSpPr>
          <p:spPr bwMode="auto">
            <a:xfrm>
              <a:off x="357" y="70"/>
              <a:ext cx="5040" cy="5"/>
            </a:xfrm>
            <a:custGeom>
              <a:avLst/>
              <a:gdLst>
                <a:gd name="T0" fmla="*/ 5040 w 5040"/>
                <a:gd name="T1" fmla="*/ 0 h 5"/>
                <a:gd name="T2" fmla="*/ 0 w 5040"/>
                <a:gd name="T3" fmla="*/ 5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5">
                  <a:moveTo>
                    <a:pt x="5040" y="0"/>
                  </a:moveTo>
                  <a:lnTo>
                    <a:pt x="0" y="5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5"/>
            <p:cNvSpPr>
              <a:spLocks/>
            </p:cNvSpPr>
            <p:nvPr/>
          </p:nvSpPr>
          <p:spPr bwMode="auto">
            <a:xfrm>
              <a:off x="71" y="362"/>
              <a:ext cx="6" cy="3580"/>
            </a:xfrm>
            <a:custGeom>
              <a:avLst/>
              <a:gdLst>
                <a:gd name="T0" fmla="*/ 6 w 6"/>
                <a:gd name="T1" fmla="*/ 3580 h 3580"/>
                <a:gd name="T2" fmla="*/ 0 w 6"/>
                <a:gd name="T3" fmla="*/ 0 h 35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580">
                  <a:moveTo>
                    <a:pt x="6" y="3580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7"/>
            <p:cNvSpPr>
              <a:spLocks/>
            </p:cNvSpPr>
            <p:nvPr/>
          </p:nvSpPr>
          <p:spPr bwMode="auto">
            <a:xfrm>
              <a:off x="359" y="4224"/>
              <a:ext cx="5040" cy="2"/>
            </a:xfrm>
            <a:custGeom>
              <a:avLst/>
              <a:gdLst>
                <a:gd name="T0" fmla="*/ 5040 w 5040"/>
                <a:gd name="T1" fmla="*/ 0 h 2"/>
                <a:gd name="T2" fmla="*/ 0 w 5040"/>
                <a:gd name="T3" fmla="*/ 2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2">
                  <a:moveTo>
                    <a:pt x="5040" y="0"/>
                  </a:moveTo>
                  <a:lnTo>
                    <a:pt x="0" y="2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Arc 10"/>
            <p:cNvSpPr>
              <a:spLocks/>
            </p:cNvSpPr>
            <p:nvPr/>
          </p:nvSpPr>
          <p:spPr bwMode="auto">
            <a:xfrm rot="5937534" flipH="1" flipV="1">
              <a:off x="5408" y="393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Freeform 12"/>
            <p:cNvSpPr>
              <a:spLocks/>
            </p:cNvSpPr>
            <p:nvPr/>
          </p:nvSpPr>
          <p:spPr bwMode="auto">
            <a:xfrm>
              <a:off x="5678" y="360"/>
              <a:ext cx="3" cy="3582"/>
            </a:xfrm>
            <a:custGeom>
              <a:avLst/>
              <a:gdLst>
                <a:gd name="T0" fmla="*/ 3 w 3"/>
                <a:gd name="T1" fmla="*/ 3582 h 3582"/>
                <a:gd name="T2" fmla="*/ 0 w 3"/>
                <a:gd name="T3" fmla="*/ 0 h 35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582">
                  <a:moveTo>
                    <a:pt x="3" y="3582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Arc 15"/>
            <p:cNvSpPr>
              <a:spLocks/>
            </p:cNvSpPr>
            <p:nvPr/>
          </p:nvSpPr>
          <p:spPr bwMode="auto">
            <a:xfrm rot="5937534">
              <a:off x="16" y="6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Arc 18"/>
            <p:cNvSpPr>
              <a:spLocks/>
            </p:cNvSpPr>
            <p:nvPr/>
          </p:nvSpPr>
          <p:spPr bwMode="auto">
            <a:xfrm rot="15662466" flipH="1">
              <a:off x="5406" y="58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Arc 21"/>
            <p:cNvSpPr>
              <a:spLocks/>
            </p:cNvSpPr>
            <p:nvPr/>
          </p:nvSpPr>
          <p:spPr bwMode="auto">
            <a:xfrm rot="15662466" flipV="1">
              <a:off x="18" y="3935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5536049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 rot="20873836">
            <a:off x="317880" y="547436"/>
            <a:ext cx="224292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400" b="1" u="sng" dirty="0">
                <a:solidFill>
                  <a:srgbClr val="0070C0"/>
                </a:solidFill>
                <a:latin typeface="Monotype Corsiva" panose="03010101010201010101" pitchFamily="66" charset="0"/>
              </a:rPr>
              <a:t>Пример 3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269" name="Text Box 7"/>
              <p:cNvSpPr txBox="1">
                <a:spLocks noChangeArrowheads="1"/>
              </p:cNvSpPr>
              <p:nvPr/>
            </p:nvSpPr>
            <p:spPr bwMode="auto">
              <a:xfrm>
                <a:off x="6132419" y="1266719"/>
                <a:ext cx="2411713" cy="164827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ts val="1200"/>
                  </a:spcBef>
                  <a:spcAft>
                    <a:spcPts val="1200"/>
                  </a:spcAft>
                </a:pPr>
                <a:endParaRPr lang="en-US" altLang="ru-RU" sz="800" b="1" dirty="0" smtClean="0">
                  <a:latin typeface="Monotype Corsiva" panose="03010101010201010101" pitchFamily="66" charset="0"/>
                </a:endParaRPr>
              </a:p>
              <a:p>
                <a:pPr eaLnBrk="1" hangingPunct="1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ru-RU" sz="4000" b="1" dirty="0" smtClean="0">
                    <a:latin typeface="Monotype Corsiva" panose="03010101010201010101" pitchFamily="66" charset="0"/>
                  </a:rPr>
                  <a:t>Cos</a:t>
                </a:r>
                <a:r>
                  <a:rPr lang="ru-RU" altLang="ru-RU" sz="4000" b="1" dirty="0" smtClean="0">
                    <a:latin typeface="Monotype Corsiva" panose="03010101010201010101" pitchFamily="66" charset="0"/>
                  </a:rPr>
                  <a:t>х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altLang="ru-RU" sz="40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altLang="ru-RU" sz="40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altLang="ru-RU" sz="4000" b="1" dirty="0" smtClean="0">
                    <a:latin typeface="Monotype Corsiva" panose="03010101010201010101" pitchFamily="66" charset="0"/>
                  </a:rPr>
                  <a:t/>
                </a:r>
                <a:r>
                  <a:rPr lang="ru-RU" altLang="ru-RU" sz="4000" dirty="0" smtClean="0">
                    <a:solidFill>
                      <a:srgbClr val="0070C0"/>
                    </a:solidFill>
                    <a:latin typeface="Monotype Corsiva" panose="03010101010201010101" pitchFamily="66" charset="0"/>
                  </a:rPr>
                  <a:t/>
                </a:r>
                <a:endParaRPr lang="en-US" altLang="ru-RU" sz="4000" dirty="0" smtClean="0">
                  <a:solidFill>
                    <a:srgbClr val="0070C0"/>
                  </a:solidFill>
                  <a:latin typeface="Monotype Corsiva" panose="03010101010201010101" pitchFamily="66" charset="0"/>
                </a:endParaRPr>
              </a:p>
              <a:p>
                <a:pPr eaLnBrk="1" hangingPunct="1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altLang="ru-RU" sz="800" dirty="0" smtClean="0"/>
                  <a:t/>
                </a:r>
                <a:r>
                  <a:rPr lang="en-US" altLang="ru-RU" sz="800" dirty="0" smtClean="0"/>
                  <a:t/>
                </a:r>
                <a:endParaRPr lang="ru-RU" altLang="ru-RU" sz="800" dirty="0"/>
              </a:p>
            </p:txBody>
          </p:sp>
        </mc:Choice>
        <mc:Fallback>
          <p:sp>
            <p:nvSpPr>
              <p:cNvPr id="1126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32419" y="1266719"/>
                <a:ext cx="2411713" cy="1648272"/>
              </a:xfrm>
              <a:prstGeom prst="rect">
                <a:avLst/>
              </a:prstGeom>
              <a:blipFill rotWithShape="1">
                <a:blip r:embed="rId4"/>
                <a:stretch>
                  <a:fillRect l="-8794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74" name="Text Box 26"/>
          <p:cNvSpPr txBox="1">
            <a:spLocks noChangeArrowheads="1"/>
          </p:cNvSpPr>
          <p:nvPr/>
        </p:nvSpPr>
        <p:spPr bwMode="auto">
          <a:xfrm>
            <a:off x="1361402" y="1596811"/>
            <a:ext cx="46839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уравнение:</a:t>
            </a:r>
            <a:endParaRPr lang="ru-RU" alt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81" name="Text Box 7"/>
          <p:cNvSpPr txBox="1">
            <a:spLocks noChangeArrowheads="1"/>
          </p:cNvSpPr>
          <p:nvPr/>
        </p:nvSpPr>
        <p:spPr bwMode="auto">
          <a:xfrm>
            <a:off x="762000" y="5249863"/>
            <a:ext cx="16049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r>
              <a:rPr lang="ru-RU" alt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27566796"/>
              </p:ext>
            </p:extLst>
          </p:nvPr>
        </p:nvGraphicFramePr>
        <p:xfrm>
          <a:off x="1389063" y="3708400"/>
          <a:ext cx="6405562" cy="1041400"/>
        </p:xfrm>
        <a:graphic>
          <a:graphicData uri="http://schemas.openxmlformats.org/presentationml/2006/ole">
            <p:oleObj spid="_x0000_s16578" name="Формула" r:id="rId5" imgW="1752480" imgH="39348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27711806"/>
              </p:ext>
            </p:extLst>
          </p:nvPr>
        </p:nvGraphicFramePr>
        <p:xfrm>
          <a:off x="1517534" y="2780928"/>
          <a:ext cx="2185855" cy="980692"/>
        </p:xfrm>
        <a:graphic>
          <a:graphicData uri="http://schemas.openxmlformats.org/presentationml/2006/ole">
            <p:oleObj spid="_x0000_s16579" name="Формула" r:id="rId6" imgW="723600" imgH="39348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72074766"/>
              </p:ext>
            </p:extLst>
          </p:nvPr>
        </p:nvGraphicFramePr>
        <p:xfrm>
          <a:off x="2483768" y="4974540"/>
          <a:ext cx="5857875" cy="1196975"/>
        </p:xfrm>
        <a:graphic>
          <a:graphicData uri="http://schemas.openxmlformats.org/presentationml/2006/ole">
            <p:oleObj spid="_x0000_s16580" name="Формула" r:id="rId7" imgW="160020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728993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2422976" y="280988"/>
            <a:ext cx="45028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solidFill>
                  <a:srgbClr val="FF0000"/>
                </a:solidFill>
              </a:rPr>
              <a:t>Частные случаи: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80074" y="1048504"/>
            <a:ext cx="2084114" cy="70788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ru-RU" sz="40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cos </a:t>
            </a:r>
            <a:r>
              <a:rPr lang="en-US" altLang="ru-RU" sz="40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t = </a:t>
            </a:r>
            <a:r>
              <a:rPr lang="en-US" altLang="ru-RU" sz="40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0</a:t>
            </a:r>
            <a:endParaRPr lang="ru-RU" altLang="ru-RU" sz="4000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584229" y="1036380"/>
            <a:ext cx="1951176" cy="70788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 smtClean="0"/>
              <a:t> </a:t>
            </a:r>
            <a:r>
              <a:rPr lang="en-US" altLang="ru-RU" sz="40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cos t = </a:t>
            </a:r>
            <a:r>
              <a:rPr lang="ru-RU" altLang="ru-RU" sz="40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1 </a:t>
            </a:r>
            <a:endParaRPr lang="ru-RU" altLang="ru-RU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339212" y="1097935"/>
            <a:ext cx="2206053" cy="70788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cos </a:t>
            </a:r>
            <a:r>
              <a:rPr lang="en-US" altLang="ru-RU" sz="40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t = </a:t>
            </a:r>
            <a:r>
              <a:rPr lang="ru-RU" altLang="ru-RU" sz="40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- </a:t>
            </a:r>
            <a:r>
              <a:rPr lang="ru-RU" altLang="ru-RU" sz="40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1 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3131840" y="988874"/>
            <a:ext cx="0" cy="5869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012160" y="965151"/>
            <a:ext cx="0" cy="5869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77696874"/>
              </p:ext>
            </p:extLst>
          </p:nvPr>
        </p:nvGraphicFramePr>
        <p:xfrm>
          <a:off x="279158" y="2048867"/>
          <a:ext cx="2689349" cy="1003115"/>
        </p:xfrm>
        <a:graphic>
          <a:graphicData uri="http://schemas.openxmlformats.org/presentationml/2006/ole">
            <p:oleObj spid="_x0000_s20648" name="Формула" r:id="rId4" imgW="1041120" imgH="39348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74323790"/>
              </p:ext>
            </p:extLst>
          </p:nvPr>
        </p:nvGraphicFramePr>
        <p:xfrm>
          <a:off x="3461266" y="2348880"/>
          <a:ext cx="2197100" cy="517525"/>
        </p:xfrm>
        <a:graphic>
          <a:graphicData uri="http://schemas.openxmlformats.org/presentationml/2006/ole">
            <p:oleObj spid="_x0000_s20649" name="Формула" r:id="rId5" imgW="850680" imgH="20304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45977307"/>
              </p:ext>
            </p:extLst>
          </p:nvPr>
        </p:nvGraphicFramePr>
        <p:xfrm>
          <a:off x="6190084" y="2276872"/>
          <a:ext cx="2819400" cy="517525"/>
        </p:xfrm>
        <a:graphic>
          <a:graphicData uri="http://schemas.openxmlformats.org/presentationml/2006/ole">
            <p:oleObj spid="_x0000_s20650" name="Формула" r:id="rId6" imgW="1091880" imgH="203040" progId="Equation.3">
              <p:embed/>
            </p:oleObj>
          </a:graphicData>
        </a:graphic>
      </p:graphicFrame>
      <p:grpSp>
        <p:nvGrpSpPr>
          <p:cNvPr id="25" name="Group 26"/>
          <p:cNvGrpSpPr>
            <a:grpSpLocks/>
          </p:cNvGrpSpPr>
          <p:nvPr/>
        </p:nvGrpSpPr>
        <p:grpSpPr bwMode="auto">
          <a:xfrm>
            <a:off x="240507" y="3733284"/>
            <a:ext cx="2743200" cy="2438400"/>
            <a:chOff x="2448" y="1928"/>
            <a:chExt cx="1728" cy="1536"/>
          </a:xfrm>
        </p:grpSpPr>
        <p:sp>
          <p:nvSpPr>
            <p:cNvPr id="26" name="Oval 27"/>
            <p:cNvSpPr>
              <a:spLocks noChangeArrowheads="1"/>
            </p:cNvSpPr>
            <p:nvPr/>
          </p:nvSpPr>
          <p:spPr bwMode="auto">
            <a:xfrm>
              <a:off x="2640" y="2256"/>
              <a:ext cx="1104" cy="11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2448" y="280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3192" y="192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26"/>
          <p:cNvGrpSpPr>
            <a:grpSpLocks/>
          </p:cNvGrpSpPr>
          <p:nvPr/>
        </p:nvGrpSpPr>
        <p:grpSpPr bwMode="auto">
          <a:xfrm>
            <a:off x="3243104" y="3717032"/>
            <a:ext cx="2743200" cy="2438400"/>
            <a:chOff x="2448" y="1928"/>
            <a:chExt cx="1728" cy="1536"/>
          </a:xfrm>
        </p:grpSpPr>
        <p:sp>
          <p:nvSpPr>
            <p:cNvPr id="30" name="Oval 27"/>
            <p:cNvSpPr>
              <a:spLocks noChangeArrowheads="1"/>
            </p:cNvSpPr>
            <p:nvPr/>
          </p:nvSpPr>
          <p:spPr bwMode="auto">
            <a:xfrm>
              <a:off x="2640" y="2256"/>
              <a:ext cx="1104" cy="11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2448" y="280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 flipV="1">
              <a:off x="3192" y="192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3" name="Group 26"/>
          <p:cNvGrpSpPr>
            <a:grpSpLocks/>
          </p:cNvGrpSpPr>
          <p:nvPr/>
        </p:nvGrpSpPr>
        <p:grpSpPr bwMode="auto">
          <a:xfrm>
            <a:off x="6228184" y="3678813"/>
            <a:ext cx="2743200" cy="2438400"/>
            <a:chOff x="2448" y="1928"/>
            <a:chExt cx="1728" cy="1536"/>
          </a:xfrm>
        </p:grpSpPr>
        <p:sp>
          <p:nvSpPr>
            <p:cNvPr id="34" name="Oval 27"/>
            <p:cNvSpPr>
              <a:spLocks noChangeArrowheads="1"/>
            </p:cNvSpPr>
            <p:nvPr/>
          </p:nvSpPr>
          <p:spPr bwMode="auto">
            <a:xfrm>
              <a:off x="2640" y="2256"/>
              <a:ext cx="1104" cy="11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5" name="Line 28"/>
            <p:cNvSpPr>
              <a:spLocks noChangeShapeType="1"/>
            </p:cNvSpPr>
            <p:nvPr/>
          </p:nvSpPr>
          <p:spPr bwMode="auto">
            <a:xfrm>
              <a:off x="2448" y="280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29"/>
            <p:cNvSpPr>
              <a:spLocks noChangeShapeType="1"/>
            </p:cNvSpPr>
            <p:nvPr/>
          </p:nvSpPr>
          <p:spPr bwMode="auto">
            <a:xfrm flipV="1">
              <a:off x="3192" y="192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" name="Oval 89"/>
          <p:cNvSpPr>
            <a:spLocks noChangeArrowheads="1"/>
          </p:cNvSpPr>
          <p:nvPr/>
        </p:nvSpPr>
        <p:spPr bwMode="auto">
          <a:xfrm>
            <a:off x="1332072" y="5057259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Times New Roman" pitchFamily="18" charset="0"/>
            </a:endParaRPr>
          </a:p>
        </p:txBody>
      </p:sp>
      <p:sp>
        <p:nvSpPr>
          <p:cNvPr id="38" name="Oval 89"/>
          <p:cNvSpPr>
            <a:spLocks noChangeArrowheads="1"/>
          </p:cNvSpPr>
          <p:nvPr/>
        </p:nvSpPr>
        <p:spPr bwMode="auto">
          <a:xfrm>
            <a:off x="1332072" y="5057259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Times New Roman" pitchFamily="18" charset="0"/>
            </a:endParaRPr>
          </a:p>
        </p:txBody>
      </p:sp>
      <p:sp>
        <p:nvSpPr>
          <p:cNvPr id="39" name="Oval 89"/>
          <p:cNvSpPr>
            <a:spLocks noChangeArrowheads="1"/>
          </p:cNvSpPr>
          <p:nvPr/>
        </p:nvSpPr>
        <p:spPr bwMode="auto">
          <a:xfrm>
            <a:off x="5209124" y="5054084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Times New Roman" pitchFamily="18" charset="0"/>
            </a:endParaRPr>
          </a:p>
        </p:txBody>
      </p:sp>
      <p:sp>
        <p:nvSpPr>
          <p:cNvPr id="40" name="Oval 89"/>
          <p:cNvSpPr>
            <a:spLocks noChangeArrowheads="1"/>
          </p:cNvSpPr>
          <p:nvPr/>
        </p:nvSpPr>
        <p:spPr bwMode="auto">
          <a:xfrm>
            <a:off x="6456784" y="4981059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Times New Roman" pitchFamily="18" charset="0"/>
            </a:endParaRPr>
          </a:p>
        </p:txBody>
      </p:sp>
      <p:sp>
        <p:nvSpPr>
          <p:cNvPr id="41" name="Rectangle 82"/>
          <p:cNvSpPr>
            <a:spLocks noChangeArrowheads="1"/>
          </p:cNvSpPr>
          <p:nvPr/>
        </p:nvSpPr>
        <p:spPr bwMode="auto">
          <a:xfrm flipH="1">
            <a:off x="1423194" y="5085834"/>
            <a:ext cx="377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ru-RU" altLang="ru-RU" sz="2800" i="1" dirty="0">
                <a:solidFill>
                  <a:srgbClr val="0033CC"/>
                </a:solidFill>
              </a:rPr>
              <a:t>0</a:t>
            </a:r>
          </a:p>
        </p:txBody>
      </p:sp>
      <p:sp>
        <p:nvSpPr>
          <p:cNvPr id="42" name="Rectangle 82"/>
          <p:cNvSpPr>
            <a:spLocks noChangeArrowheads="1"/>
          </p:cNvSpPr>
          <p:nvPr/>
        </p:nvSpPr>
        <p:spPr bwMode="auto">
          <a:xfrm flipH="1">
            <a:off x="5157580" y="5133339"/>
            <a:ext cx="377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ru-RU" altLang="ru-RU" sz="2800" i="1" dirty="0" smtClean="0">
                <a:solidFill>
                  <a:srgbClr val="0033CC"/>
                </a:solidFill>
              </a:rPr>
              <a:t>1</a:t>
            </a:r>
            <a:endParaRPr lang="ru-RU" altLang="ru-RU" sz="2800" i="1" dirty="0">
              <a:solidFill>
                <a:srgbClr val="0033CC"/>
              </a:solidFill>
            </a:endParaRPr>
          </a:p>
        </p:txBody>
      </p:sp>
      <p:sp>
        <p:nvSpPr>
          <p:cNvPr id="43" name="Rectangle 82"/>
          <p:cNvSpPr>
            <a:spLocks noChangeArrowheads="1"/>
          </p:cNvSpPr>
          <p:nvPr/>
        </p:nvSpPr>
        <p:spPr bwMode="auto">
          <a:xfrm flipH="1">
            <a:off x="6228183" y="5121532"/>
            <a:ext cx="504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ru-RU" altLang="ru-RU" sz="2800" i="1" dirty="0" smtClean="0">
                <a:solidFill>
                  <a:srgbClr val="0033CC"/>
                </a:solidFill>
              </a:rPr>
              <a:t>-1</a:t>
            </a:r>
            <a:endParaRPr lang="ru-RU" altLang="ru-RU" sz="2800" i="1" dirty="0">
              <a:solidFill>
                <a:srgbClr val="0033CC"/>
              </a:solidFill>
            </a:endParaRPr>
          </a:p>
        </p:txBody>
      </p:sp>
      <p:sp>
        <p:nvSpPr>
          <p:cNvPr id="44" name="Oval 33"/>
          <p:cNvSpPr>
            <a:spLocks noChangeArrowheads="1"/>
          </p:cNvSpPr>
          <p:nvPr/>
        </p:nvSpPr>
        <p:spPr bwMode="auto">
          <a:xfrm>
            <a:off x="1363822" y="5085834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" name="Oval 33"/>
          <p:cNvSpPr>
            <a:spLocks noChangeArrowheads="1"/>
          </p:cNvSpPr>
          <p:nvPr/>
        </p:nvSpPr>
        <p:spPr bwMode="auto">
          <a:xfrm>
            <a:off x="5240874" y="5087997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6" name="Oval 33"/>
          <p:cNvSpPr>
            <a:spLocks noChangeArrowheads="1"/>
          </p:cNvSpPr>
          <p:nvPr/>
        </p:nvSpPr>
        <p:spPr bwMode="auto">
          <a:xfrm>
            <a:off x="6496900" y="5012809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54833990"/>
              </p:ext>
            </p:extLst>
          </p:nvPr>
        </p:nvGraphicFramePr>
        <p:xfrm>
          <a:off x="1520191" y="3578959"/>
          <a:ext cx="292666" cy="688955"/>
        </p:xfrm>
        <a:graphic>
          <a:graphicData uri="http://schemas.openxmlformats.org/presentationml/2006/ole">
            <p:oleObj spid="_x0000_s20651" name="Формула" r:id="rId7" imgW="164880" imgH="39348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36520629"/>
              </p:ext>
            </p:extLst>
          </p:nvPr>
        </p:nvGraphicFramePr>
        <p:xfrm>
          <a:off x="1222375" y="6121400"/>
          <a:ext cx="746125" cy="712788"/>
        </p:xfrm>
        <a:graphic>
          <a:graphicData uri="http://schemas.openxmlformats.org/presentationml/2006/ole">
            <p:oleObj spid="_x0000_s20652" name="Формула" r:id="rId8" imgW="406080" imgH="39348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23762841"/>
              </p:ext>
            </p:extLst>
          </p:nvPr>
        </p:nvGraphicFramePr>
        <p:xfrm>
          <a:off x="5361524" y="4701659"/>
          <a:ext cx="255587" cy="352425"/>
        </p:xfrm>
        <a:graphic>
          <a:graphicData uri="http://schemas.openxmlformats.org/presentationml/2006/ole">
            <p:oleObj spid="_x0000_s20653" name="Формула" r:id="rId9" imgW="126720" imgH="17748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13392233"/>
              </p:ext>
            </p:extLst>
          </p:nvPr>
        </p:nvGraphicFramePr>
        <p:xfrm>
          <a:off x="6122828" y="4658970"/>
          <a:ext cx="327643" cy="322089"/>
        </p:xfrm>
        <a:graphic>
          <a:graphicData uri="http://schemas.openxmlformats.org/presentationml/2006/ole">
            <p:oleObj spid="_x0000_s20654" name="Формула" r:id="rId10" imgW="139680" imgH="139680" progId="Equation.3">
              <p:embed/>
            </p:oleObj>
          </a:graphicData>
        </a:graphic>
      </p:graphicFrame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2766327" y="3183256"/>
            <a:ext cx="3520323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помнить:</a:t>
            </a:r>
            <a:endParaRPr lang="ru-RU" alt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41174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500"/>
                            </p:stCondLst>
                            <p:childTnLst>
                              <p:par>
                                <p:cTn id="9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500"/>
                            </p:stCondLst>
                            <p:childTnLst>
                              <p:par>
                                <p:cTn id="10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8500"/>
                            </p:stCondLst>
                            <p:childTnLst>
                              <p:par>
                                <p:cTn id="12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500"/>
                            </p:stCondLst>
                            <p:childTnLst>
                              <p:par>
                                <p:cTn id="124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-0.00052 -0.12268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0.00243 0.1328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0"/>
                            </p:stCondLst>
                            <p:childTnLst>
                              <p:par>
                                <p:cTn id="1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nimBg="1"/>
      <p:bldP spid="22541" grpId="0" animBg="1"/>
      <p:bldP spid="22545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40" grpId="0" animBg="1"/>
      <p:bldP spid="41" grpId="0" build="p"/>
      <p:bldP spid="42" grpId="0" build="p"/>
      <p:bldP spid="43" grpId="0" build="p"/>
      <p:bldP spid="44" grpId="0" animBg="1"/>
      <p:bldP spid="44" grpId="1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518535" y="2492896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Спасибо за внимание!</a:t>
            </a:r>
            <a:endParaRPr lang="ru-RU" sz="72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2907" y="43197"/>
            <a:ext cx="9056688" cy="6743700"/>
            <a:chOff x="25" y="29"/>
            <a:chExt cx="5705" cy="4248"/>
          </a:xfrm>
        </p:grpSpPr>
        <p:sp>
          <p:nvSpPr>
            <p:cNvPr id="8" name="Freeform 3"/>
            <p:cNvSpPr>
              <a:spLocks/>
            </p:cNvSpPr>
            <p:nvPr/>
          </p:nvSpPr>
          <p:spPr bwMode="auto">
            <a:xfrm>
              <a:off x="357" y="70"/>
              <a:ext cx="5040" cy="5"/>
            </a:xfrm>
            <a:custGeom>
              <a:avLst/>
              <a:gdLst>
                <a:gd name="T0" fmla="*/ 5040 w 5040"/>
                <a:gd name="T1" fmla="*/ 0 h 5"/>
                <a:gd name="T2" fmla="*/ 0 w 5040"/>
                <a:gd name="T3" fmla="*/ 5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5">
                  <a:moveTo>
                    <a:pt x="5040" y="0"/>
                  </a:moveTo>
                  <a:lnTo>
                    <a:pt x="0" y="5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327" y="29"/>
              <a:ext cx="5102" cy="3"/>
            </a:xfrm>
            <a:custGeom>
              <a:avLst/>
              <a:gdLst>
                <a:gd name="T0" fmla="*/ 5102 w 5102"/>
                <a:gd name="T1" fmla="*/ 0 h 3"/>
                <a:gd name="T2" fmla="*/ 0 w 5102"/>
                <a:gd name="T3" fmla="*/ 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02" h="3">
                  <a:moveTo>
                    <a:pt x="5102" y="0"/>
                  </a:moveTo>
                  <a:lnTo>
                    <a:pt x="0" y="3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1" y="362"/>
              <a:ext cx="6" cy="3580"/>
            </a:xfrm>
            <a:custGeom>
              <a:avLst/>
              <a:gdLst>
                <a:gd name="T0" fmla="*/ 6 w 6"/>
                <a:gd name="T1" fmla="*/ 3580 h 3580"/>
                <a:gd name="T2" fmla="*/ 0 w 6"/>
                <a:gd name="T3" fmla="*/ 0 h 35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580">
                  <a:moveTo>
                    <a:pt x="6" y="3580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2" y="336"/>
              <a:ext cx="3" cy="3641"/>
            </a:xfrm>
            <a:custGeom>
              <a:avLst/>
              <a:gdLst>
                <a:gd name="T0" fmla="*/ 3 w 3"/>
                <a:gd name="T1" fmla="*/ 3641 h 3641"/>
                <a:gd name="T2" fmla="*/ 0 w 3"/>
                <a:gd name="T3" fmla="*/ 0 h 36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641">
                  <a:moveTo>
                    <a:pt x="3" y="3641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359" y="4224"/>
              <a:ext cx="5040" cy="2"/>
            </a:xfrm>
            <a:custGeom>
              <a:avLst/>
              <a:gdLst>
                <a:gd name="T0" fmla="*/ 5040 w 5040"/>
                <a:gd name="T1" fmla="*/ 0 h 2"/>
                <a:gd name="T2" fmla="*/ 0 w 5040"/>
                <a:gd name="T3" fmla="*/ 2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2">
                  <a:moveTo>
                    <a:pt x="5040" y="0"/>
                  </a:moveTo>
                  <a:lnTo>
                    <a:pt x="0" y="2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327" y="4272"/>
              <a:ext cx="5105" cy="5"/>
            </a:xfrm>
            <a:custGeom>
              <a:avLst/>
              <a:gdLst>
                <a:gd name="T0" fmla="*/ 5105 w 5105"/>
                <a:gd name="T1" fmla="*/ 0 h 5"/>
                <a:gd name="T2" fmla="*/ 0 w 5105"/>
                <a:gd name="T3" fmla="*/ 5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05" h="5">
                  <a:moveTo>
                    <a:pt x="5105" y="0"/>
                  </a:moveTo>
                  <a:lnTo>
                    <a:pt x="0" y="5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Arc 10"/>
            <p:cNvSpPr>
              <a:spLocks/>
            </p:cNvSpPr>
            <p:nvPr/>
          </p:nvSpPr>
          <p:spPr bwMode="auto">
            <a:xfrm rot="5937534" flipH="1" flipV="1">
              <a:off x="5408" y="393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5678" y="360"/>
              <a:ext cx="3" cy="3582"/>
            </a:xfrm>
            <a:custGeom>
              <a:avLst/>
              <a:gdLst>
                <a:gd name="T0" fmla="*/ 3 w 3"/>
                <a:gd name="T1" fmla="*/ 3582 h 3582"/>
                <a:gd name="T2" fmla="*/ 0 w 3"/>
                <a:gd name="T3" fmla="*/ 0 h 35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582">
                  <a:moveTo>
                    <a:pt x="3" y="3582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5723" y="327"/>
              <a:ext cx="1" cy="3642"/>
            </a:xfrm>
            <a:custGeom>
              <a:avLst/>
              <a:gdLst>
                <a:gd name="T0" fmla="*/ 1 w 1"/>
                <a:gd name="T1" fmla="*/ 3642 h 3642"/>
                <a:gd name="T2" fmla="*/ 0 w 1"/>
                <a:gd name="T3" fmla="*/ 0 h 36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642">
                  <a:moveTo>
                    <a:pt x="1" y="3642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Arc 15"/>
            <p:cNvSpPr>
              <a:spLocks/>
            </p:cNvSpPr>
            <p:nvPr/>
          </p:nvSpPr>
          <p:spPr bwMode="auto">
            <a:xfrm rot="5937534">
              <a:off x="16" y="6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Arc 18"/>
            <p:cNvSpPr>
              <a:spLocks/>
            </p:cNvSpPr>
            <p:nvPr/>
          </p:nvSpPr>
          <p:spPr bwMode="auto">
            <a:xfrm rot="15662466" flipH="1">
              <a:off x="5406" y="58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Arc 21"/>
            <p:cNvSpPr>
              <a:spLocks/>
            </p:cNvSpPr>
            <p:nvPr/>
          </p:nvSpPr>
          <p:spPr bwMode="auto">
            <a:xfrm rot="15662466" flipV="1">
              <a:off x="18" y="3935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288188" y="361705"/>
            <a:ext cx="8577263" cy="6174538"/>
            <a:chOff x="25" y="10"/>
            <a:chExt cx="5705" cy="4267"/>
          </a:xfrm>
        </p:grpSpPr>
        <p:sp>
          <p:nvSpPr>
            <p:cNvPr id="21" name="Freeform 3"/>
            <p:cNvSpPr>
              <a:spLocks/>
            </p:cNvSpPr>
            <p:nvPr/>
          </p:nvSpPr>
          <p:spPr bwMode="auto">
            <a:xfrm>
              <a:off x="357" y="70"/>
              <a:ext cx="5040" cy="5"/>
            </a:xfrm>
            <a:custGeom>
              <a:avLst/>
              <a:gdLst>
                <a:gd name="T0" fmla="*/ 5040 w 5040"/>
                <a:gd name="T1" fmla="*/ 0 h 5"/>
                <a:gd name="T2" fmla="*/ 0 w 5040"/>
                <a:gd name="T3" fmla="*/ 5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5">
                  <a:moveTo>
                    <a:pt x="5040" y="0"/>
                  </a:moveTo>
                  <a:lnTo>
                    <a:pt x="0" y="5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4"/>
            <p:cNvSpPr>
              <a:spLocks/>
            </p:cNvSpPr>
            <p:nvPr/>
          </p:nvSpPr>
          <p:spPr bwMode="auto">
            <a:xfrm>
              <a:off x="253" y="10"/>
              <a:ext cx="5102" cy="3"/>
            </a:xfrm>
            <a:custGeom>
              <a:avLst/>
              <a:gdLst>
                <a:gd name="T0" fmla="*/ 5102 w 5102"/>
                <a:gd name="T1" fmla="*/ 0 h 3"/>
                <a:gd name="T2" fmla="*/ 0 w 5102"/>
                <a:gd name="T3" fmla="*/ 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02" h="3">
                  <a:moveTo>
                    <a:pt x="5102" y="0"/>
                  </a:moveTo>
                  <a:lnTo>
                    <a:pt x="0" y="3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71" y="362"/>
              <a:ext cx="6" cy="3580"/>
            </a:xfrm>
            <a:custGeom>
              <a:avLst/>
              <a:gdLst>
                <a:gd name="T0" fmla="*/ 6 w 6"/>
                <a:gd name="T1" fmla="*/ 3580 h 3580"/>
                <a:gd name="T2" fmla="*/ 0 w 6"/>
                <a:gd name="T3" fmla="*/ 0 h 35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580">
                  <a:moveTo>
                    <a:pt x="6" y="3580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32" y="336"/>
              <a:ext cx="3" cy="3641"/>
            </a:xfrm>
            <a:custGeom>
              <a:avLst/>
              <a:gdLst>
                <a:gd name="T0" fmla="*/ 3 w 3"/>
                <a:gd name="T1" fmla="*/ 3641 h 3641"/>
                <a:gd name="T2" fmla="*/ 0 w 3"/>
                <a:gd name="T3" fmla="*/ 0 h 36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641">
                  <a:moveTo>
                    <a:pt x="3" y="3641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359" y="4224"/>
              <a:ext cx="5040" cy="2"/>
            </a:xfrm>
            <a:custGeom>
              <a:avLst/>
              <a:gdLst>
                <a:gd name="T0" fmla="*/ 5040 w 5040"/>
                <a:gd name="T1" fmla="*/ 0 h 2"/>
                <a:gd name="T2" fmla="*/ 0 w 5040"/>
                <a:gd name="T3" fmla="*/ 2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40" h="2">
                  <a:moveTo>
                    <a:pt x="5040" y="0"/>
                  </a:moveTo>
                  <a:lnTo>
                    <a:pt x="0" y="2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327" y="4272"/>
              <a:ext cx="5105" cy="5"/>
            </a:xfrm>
            <a:custGeom>
              <a:avLst/>
              <a:gdLst>
                <a:gd name="T0" fmla="*/ 5105 w 5105"/>
                <a:gd name="T1" fmla="*/ 0 h 5"/>
                <a:gd name="T2" fmla="*/ 0 w 5105"/>
                <a:gd name="T3" fmla="*/ 5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05" h="5">
                  <a:moveTo>
                    <a:pt x="5105" y="0"/>
                  </a:moveTo>
                  <a:lnTo>
                    <a:pt x="0" y="5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Arc 10"/>
            <p:cNvSpPr>
              <a:spLocks/>
            </p:cNvSpPr>
            <p:nvPr/>
          </p:nvSpPr>
          <p:spPr bwMode="auto">
            <a:xfrm rot="5937534" flipH="1" flipV="1">
              <a:off x="5408" y="393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Freeform 12"/>
            <p:cNvSpPr>
              <a:spLocks/>
            </p:cNvSpPr>
            <p:nvPr/>
          </p:nvSpPr>
          <p:spPr bwMode="auto">
            <a:xfrm>
              <a:off x="5678" y="360"/>
              <a:ext cx="3" cy="3582"/>
            </a:xfrm>
            <a:custGeom>
              <a:avLst/>
              <a:gdLst>
                <a:gd name="T0" fmla="*/ 3 w 3"/>
                <a:gd name="T1" fmla="*/ 3582 h 3582"/>
                <a:gd name="T2" fmla="*/ 0 w 3"/>
                <a:gd name="T3" fmla="*/ 0 h 35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3582">
                  <a:moveTo>
                    <a:pt x="3" y="3582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Freeform 13"/>
            <p:cNvSpPr>
              <a:spLocks/>
            </p:cNvSpPr>
            <p:nvPr/>
          </p:nvSpPr>
          <p:spPr bwMode="auto">
            <a:xfrm>
              <a:off x="5723" y="327"/>
              <a:ext cx="1" cy="3642"/>
            </a:xfrm>
            <a:custGeom>
              <a:avLst/>
              <a:gdLst>
                <a:gd name="T0" fmla="*/ 1 w 1"/>
                <a:gd name="T1" fmla="*/ 3642 h 3642"/>
                <a:gd name="T2" fmla="*/ 0 w 1"/>
                <a:gd name="T3" fmla="*/ 0 h 36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642">
                  <a:moveTo>
                    <a:pt x="1" y="3642"/>
                  </a:move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Arc 15"/>
            <p:cNvSpPr>
              <a:spLocks/>
            </p:cNvSpPr>
            <p:nvPr/>
          </p:nvSpPr>
          <p:spPr bwMode="auto">
            <a:xfrm rot="5937534">
              <a:off x="16" y="60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Arc 18"/>
            <p:cNvSpPr>
              <a:spLocks/>
            </p:cNvSpPr>
            <p:nvPr/>
          </p:nvSpPr>
          <p:spPr bwMode="auto">
            <a:xfrm rot="15662466" flipH="1">
              <a:off x="5406" y="58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Arc 21"/>
            <p:cNvSpPr>
              <a:spLocks/>
            </p:cNvSpPr>
            <p:nvPr/>
          </p:nvSpPr>
          <p:spPr bwMode="auto">
            <a:xfrm rot="15662466" flipV="1">
              <a:off x="18" y="3935"/>
              <a:ext cx="332" cy="313"/>
            </a:xfrm>
            <a:custGeom>
              <a:avLst/>
              <a:gdLst>
                <a:gd name="T0" fmla="*/ 0 w 22928"/>
                <a:gd name="T1" fmla="*/ 1 h 21600"/>
                <a:gd name="T2" fmla="*/ 332 w 22928"/>
                <a:gd name="T3" fmla="*/ 241 h 21600"/>
                <a:gd name="T4" fmla="*/ 28 w 22928"/>
                <a:gd name="T5" fmla="*/ 31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928" h="21600" fill="none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</a:path>
                <a:path w="22928" h="21600" stroke="0" extrusionOk="0">
                  <a:moveTo>
                    <a:pt x="-1" y="84"/>
                  </a:moveTo>
                  <a:cubicBezTo>
                    <a:pt x="635" y="28"/>
                    <a:pt x="1272" y="-1"/>
                    <a:pt x="1910" y="0"/>
                  </a:cubicBezTo>
                  <a:cubicBezTo>
                    <a:pt x="11920" y="0"/>
                    <a:pt x="20618" y="6877"/>
                    <a:pt x="22927" y="16618"/>
                  </a:cubicBezTo>
                  <a:lnTo>
                    <a:pt x="1910" y="21600"/>
                  </a:lnTo>
                  <a:lnTo>
                    <a:pt x="-1" y="84"/>
                  </a:lnTo>
                  <a:close/>
                </a:path>
              </a:pathLst>
            </a:custGeom>
            <a:noFill/>
            <a:ln w="1905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3957354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5644</TotalTime>
  <Words>298</Words>
  <Application>Microsoft Office PowerPoint</Application>
  <PresentationFormat>Экран (4:3)</PresentationFormat>
  <Paragraphs>64</Paragraphs>
  <Slides>9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Формула</vt:lpstr>
      <vt:lpstr>Microsoft Equation 3.0</vt:lpstr>
      <vt:lpstr>Слайд 1</vt:lpstr>
      <vt:lpstr>Слайд 2</vt:lpstr>
      <vt:lpstr>Слайд 3</vt:lpstr>
      <vt:lpstr>Свойства  арккосинуса:</vt:lpstr>
      <vt:lpstr>Слайд 5</vt:lpstr>
      <vt:lpstr>Слайд 6</vt:lpstr>
      <vt:lpstr>Слайд 7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</dc:creator>
  <cp:lastModifiedBy>Мой</cp:lastModifiedBy>
  <cp:revision>122</cp:revision>
  <dcterms:created xsi:type="dcterms:W3CDTF">2014-10-26T19:47:44Z</dcterms:created>
  <dcterms:modified xsi:type="dcterms:W3CDTF">2020-04-22T03:33:58Z</dcterms:modified>
</cp:coreProperties>
</file>