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425" r:id="rId2"/>
    <p:sldId id="427" r:id="rId3"/>
    <p:sldId id="426" r:id="rId4"/>
    <p:sldId id="421" r:id="rId5"/>
    <p:sldId id="362" r:id="rId6"/>
    <p:sldId id="420" r:id="rId7"/>
    <p:sldId id="346" r:id="rId8"/>
    <p:sldId id="382" r:id="rId9"/>
    <p:sldId id="422" r:id="rId10"/>
    <p:sldId id="423" r:id="rId11"/>
    <p:sldId id="40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44D"/>
    <a:srgbClr val="70752D"/>
    <a:srgbClr val="FFFFFF"/>
    <a:srgbClr val="7E0000"/>
    <a:srgbClr val="E8EAC9"/>
    <a:srgbClr val="62CA76"/>
    <a:srgbClr val="066C45"/>
    <a:srgbClr val="DCEBD6"/>
    <a:srgbClr val="00A19C"/>
    <a:srgbClr val="11FFF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38" autoAdjust="0"/>
    <p:restoredTop sz="94624" autoAdjust="0"/>
  </p:normalViewPr>
  <p:slideViewPr>
    <p:cSldViewPr>
      <p:cViewPr>
        <p:scale>
          <a:sx n="70" d="100"/>
          <a:sy n="70" d="100"/>
        </p:scale>
        <p:origin x="-1248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A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Обсуждаем домашнее задание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Вхождение в тему урока и создание условий для осознанного восприятия нового материала.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9" name="Группа 28"/>
          <p:cNvGrpSpPr/>
          <p:nvPr/>
        </p:nvGrpSpPr>
        <p:grpSpPr>
          <a:xfrm>
            <a:off x="0" y="1000108"/>
            <a:ext cx="3017239" cy="540000"/>
            <a:chOff x="146104" y="578919"/>
            <a:chExt cx="3017239" cy="540000"/>
          </a:xfrm>
        </p:grpSpPr>
        <p:sp>
          <p:nvSpPr>
            <p:cNvPr id="30" name="Овал 29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07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70752D"/>
                  </a:solidFill>
                </a:rPr>
                <a:t>№ 676</a:t>
              </a:r>
              <a:endParaRPr lang="ru-RU" sz="2000" b="1" dirty="0">
                <a:solidFill>
                  <a:srgbClr val="70752D"/>
                </a:solidFill>
              </a:endParaRPr>
            </a:p>
          </p:txBody>
        </p:sp>
      </p:grpSp>
      <p:sp>
        <p:nvSpPr>
          <p:cNvPr id="33" name="Скругленный прямоугольник 32"/>
          <p:cNvSpPr/>
          <p:nvPr/>
        </p:nvSpPr>
        <p:spPr>
          <a:xfrm>
            <a:off x="3214678" y="1142984"/>
            <a:ext cx="666026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?</a:t>
            </a:r>
            <a:endParaRPr lang="ru-RU" sz="2400" dirty="0">
              <a:solidFill>
                <a:srgbClr val="70752D"/>
              </a:solidFill>
            </a:endParaRPr>
          </a:p>
        </p:txBody>
      </p:sp>
      <p:grpSp>
        <p:nvGrpSpPr>
          <p:cNvPr id="13" name="Группа 47"/>
          <p:cNvGrpSpPr/>
          <p:nvPr/>
        </p:nvGrpSpPr>
        <p:grpSpPr>
          <a:xfrm>
            <a:off x="4039735" y="714356"/>
            <a:ext cx="5104265" cy="1566200"/>
            <a:chOff x="3932231" y="1718784"/>
            <a:chExt cx="5104265" cy="1566200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3932231" y="1718784"/>
              <a:ext cx="5104265" cy="15662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>
                  <a:solidFill>
                    <a:schemeClr val="tx1"/>
                  </a:solidFill>
                </a:rPr>
                <a:t>а</a:t>
              </a:r>
              <a:r>
                <a:rPr lang="ru-RU" sz="2400" dirty="0" smtClean="0">
                  <a:solidFill>
                    <a:schemeClr val="tx1"/>
                  </a:solidFill>
                </a:rPr>
                <a:t>)                                б)</a:t>
              </a:r>
              <a:endParaRPr lang="ru-RU" sz="2400" dirty="0">
                <a:solidFill>
                  <a:schemeClr val="tx1"/>
                </a:solidFill>
              </a:endParaRPr>
            </a:p>
          </p:txBody>
        </p:sp>
        <p:grpSp>
          <p:nvGrpSpPr>
            <p:cNvPr id="14" name="Группа 43"/>
            <p:cNvGrpSpPr/>
            <p:nvPr/>
          </p:nvGrpSpPr>
          <p:grpSpPr>
            <a:xfrm>
              <a:off x="4355976" y="1891833"/>
              <a:ext cx="1776794" cy="1150008"/>
              <a:chOff x="3683603" y="2852936"/>
              <a:chExt cx="1776794" cy="1150008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4067944" y="2852936"/>
                <a:ext cx="936104" cy="936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Равнобедренный треугольник 42"/>
              <p:cNvSpPr/>
              <p:nvPr/>
            </p:nvSpPr>
            <p:spPr>
              <a:xfrm rot="10435849">
                <a:off x="3683603" y="3210856"/>
                <a:ext cx="1776794" cy="792088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63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" name="Группа 44"/>
            <p:cNvGrpSpPr/>
            <p:nvPr/>
          </p:nvGrpSpPr>
          <p:grpSpPr>
            <a:xfrm>
              <a:off x="6876256" y="1921542"/>
              <a:ext cx="1776794" cy="1150008"/>
              <a:chOff x="3683603" y="2852936"/>
              <a:chExt cx="1776794" cy="1150008"/>
            </a:xfrm>
          </p:grpSpPr>
          <p:sp>
            <p:nvSpPr>
              <p:cNvPr id="47" name="Равнобедренный треугольник 46"/>
              <p:cNvSpPr/>
              <p:nvPr/>
            </p:nvSpPr>
            <p:spPr>
              <a:xfrm rot="10435849">
                <a:off x="3683603" y="3210856"/>
                <a:ext cx="1776794" cy="792088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63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>
                <a:off x="4067944" y="2852936"/>
                <a:ext cx="936104" cy="936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6" name="Группа 14"/>
          <p:cNvGrpSpPr/>
          <p:nvPr/>
        </p:nvGrpSpPr>
        <p:grpSpPr>
          <a:xfrm>
            <a:off x="151102" y="2643182"/>
            <a:ext cx="8992898" cy="540000"/>
            <a:chOff x="146104" y="578919"/>
            <a:chExt cx="8992898" cy="540000"/>
          </a:xfrm>
        </p:grpSpPr>
        <p:sp>
          <p:nvSpPr>
            <p:cNvPr id="60" name="TextBox 59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Перерисуйте от руки в тетрадь цилиндр</a:t>
              </a:r>
              <a:endParaRPr lang="ru-RU" sz="2400" dirty="0"/>
            </a:p>
          </p:txBody>
        </p:sp>
        <p:sp>
          <p:nvSpPr>
            <p:cNvPr id="61" name="Овал 60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07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70752D"/>
                  </a:solidFill>
                </a:rPr>
                <a:t>№ 681</a:t>
              </a:r>
              <a:endParaRPr lang="ru-RU" sz="2000" b="1" dirty="0">
                <a:solidFill>
                  <a:srgbClr val="70752D"/>
                </a:solidFill>
              </a:endParaRPr>
            </a:p>
          </p:txBody>
        </p:sp>
      </p:grpSp>
      <p:pic>
        <p:nvPicPr>
          <p:cNvPr id="64" name="Рисунок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298" y="3357562"/>
            <a:ext cx="3333750" cy="2857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39195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Измерения параллелепипеда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9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697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Скругленный прямоугольник 36"/>
          <p:cNvSpPr/>
          <p:nvPr/>
        </p:nvSpPr>
        <p:spPr>
          <a:xfrm>
            <a:off x="313102" y="2132856"/>
            <a:ext cx="1584184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решение</a:t>
            </a:r>
            <a:endParaRPr lang="ru-RU" sz="2400" dirty="0">
              <a:solidFill>
                <a:srgbClr val="70752D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4000"/>
            <a:ext cx="9144000" cy="74980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520170" y="2110190"/>
                <a:ext cx="6515830" cy="8309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latin typeface="Cambria Math" pitchFamily="18" charset="0"/>
                    <a:ea typeface="Cambria Math" pitchFamily="18" charset="0"/>
                  </a:rPr>
                  <a:t>а) 6</a:t>
                </a:r>
                <a:r>
                  <a:rPr lang="ru-RU" sz="2400" baseline="30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r>
                      <a:rPr lang="ru-RU" sz="2400" i="1" smtClean="0">
                        <a:latin typeface="Cambria Math" pitchFamily="18" charset="0"/>
                        <a:ea typeface="Cambria Math" pitchFamily="18" charset="0"/>
                      </a:rPr>
                      <m:t>∙</m:t>
                    </m:r>
                    <m:r>
                      <a:rPr lang="ru-RU" sz="2400" b="0" i="1" smtClean="0">
                        <a:latin typeface="Cambria Math" pitchFamily="18" charset="0"/>
                        <a:ea typeface="Cambria Math" pitchFamily="18" charset="0"/>
                      </a:rPr>
                      <m:t>6</m:t>
                    </m:r>
                    <m:r>
                      <a:rPr lang="ru-RU" sz="2400" b="0" i="1" smtClean="0">
                        <a:latin typeface="Cambria Math"/>
                        <a:ea typeface="Cambria Math" pitchFamily="18" charset="0"/>
                      </a:rPr>
                      <m:t>=216</m:t>
                    </m:r>
                    <m:d>
                      <m:dPr>
                        <m:ctrlPr>
                          <a:rPr lang="ru-RU" sz="2400" b="0" i="1" smtClean="0"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latin typeface="Cambria Math"/>
                            <a:ea typeface="Cambria Math" pitchFamily="18" charset="0"/>
                          </a:rPr>
                          <m:t>дм</m:t>
                        </m:r>
                        <m:r>
                          <a:rPr lang="ru-RU" sz="2400" b="0" i="1" baseline="30000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e>
                    </m:d>
                    <m:r>
                      <a:rPr lang="ru-RU" sz="2400" b="0" i="1" smtClean="0">
                        <a:latin typeface="Cambria Math"/>
                        <a:ea typeface="Cambria Math" pitchFamily="18" charset="0"/>
                      </a:rPr>
                      <m:t>;</m:t>
                    </m:r>
                  </m:oMath>
                </a14:m>
                <a:endParaRPr lang="ru-RU" sz="2400" b="0" dirty="0" smtClean="0"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ru-RU" sz="2400" dirty="0">
                    <a:latin typeface="Cambria Math" pitchFamily="18" charset="0"/>
                    <a:ea typeface="Cambria Math" pitchFamily="18" charset="0"/>
                  </a:rPr>
                  <a:t>б</a:t>
                </a:r>
                <a:r>
                  <a:rPr lang="ru-RU" sz="2400" dirty="0" smtClean="0">
                    <a:latin typeface="Cambria Math" pitchFamily="18" charset="0"/>
                    <a:ea typeface="Cambria Math" pitchFamily="18" charset="0"/>
                  </a:rPr>
                  <a:t>) (8 ∙ 4 + 8 </a:t>
                </a:r>
                <a:r>
                  <a:rPr lang="ru-RU" sz="2400" dirty="0">
                    <a:latin typeface="Cambria Math" pitchFamily="18" charset="0"/>
                    <a:ea typeface="Cambria Math" pitchFamily="18" charset="0"/>
                  </a:rPr>
                  <a:t>∙ </a:t>
                </a:r>
                <a:r>
                  <a:rPr lang="ru-RU" sz="2400" dirty="0" smtClean="0">
                    <a:latin typeface="Cambria Math" pitchFamily="18" charset="0"/>
                    <a:ea typeface="Cambria Math" pitchFamily="18" charset="0"/>
                  </a:rPr>
                  <a:t>3 + 4 </a:t>
                </a:r>
                <a:r>
                  <a:rPr lang="ru-RU" sz="2400" dirty="0">
                    <a:latin typeface="Cambria Math" pitchFamily="18" charset="0"/>
                    <a:ea typeface="Cambria Math" pitchFamily="18" charset="0"/>
                  </a:rPr>
                  <a:t>∙ </a:t>
                </a:r>
                <a:r>
                  <a:rPr lang="ru-RU" sz="2400" dirty="0" smtClean="0">
                    <a:latin typeface="Cambria Math" pitchFamily="18" charset="0"/>
                    <a:ea typeface="Cambria Math" pitchFamily="18" charset="0"/>
                  </a:rPr>
                  <a:t>3) ∙ 2= 136(см</a:t>
                </a:r>
                <a:r>
                  <a:rPr lang="ru-RU" sz="2400" baseline="30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ru-RU" sz="2400" dirty="0" smtClean="0">
                    <a:latin typeface="Cambria Math" pitchFamily="18" charset="0"/>
                    <a:ea typeface="Cambria Math" pitchFamily="18" charset="0"/>
                  </a:rPr>
                  <a:t>); </a:t>
                </a:r>
                <a:endParaRPr lang="ru-RU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170" y="2110190"/>
                <a:ext cx="6515830" cy="830997"/>
              </a:xfrm>
              <a:prstGeom prst="rect">
                <a:avLst/>
              </a:prstGeom>
              <a:blipFill rotWithShape="1">
                <a:blip r:embed="rId4"/>
                <a:stretch>
                  <a:fillRect l="-1307" t="-5072" b="-15217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1879083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64" y="714356"/>
            <a:ext cx="2343150" cy="2381250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Чему мы научились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231297" y="5002444"/>
            <a:ext cx="8784976" cy="1569660"/>
            <a:chOff x="179512" y="4406340"/>
            <a:chExt cx="8784976" cy="1569660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156966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70752D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70752D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</a:t>
              </a:r>
              <a:r>
                <a:rPr lang="ru-RU" sz="2400" dirty="0"/>
                <a:t>:</a:t>
              </a:r>
              <a:r>
                <a:rPr lang="ru-RU" sz="2400" dirty="0" smtClean="0"/>
                <a:t> стр. 190, 1 фрагмент – читать; рубрика «Вопросы и задания» № 1-3;  № 695</a:t>
              </a:r>
            </a:p>
            <a:p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985" y="4205352"/>
            <a:ext cx="2190750" cy="9525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14282" y="642918"/>
            <a:ext cx="856079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effectLst>
                  <a:glow rad="101600">
                    <a:srgbClr val="FFFFFF"/>
                  </a:glow>
                </a:effectLst>
              </a:rPr>
              <a:t>Какие геометрические тела мы сегодня изучали?</a:t>
            </a:r>
          </a:p>
          <a:p>
            <a:r>
              <a:rPr lang="ru-RU" sz="2000" dirty="0" smtClean="0">
                <a:effectLst>
                  <a:glow rad="101600">
                    <a:srgbClr val="FFFFFF"/>
                  </a:glow>
                </a:effectLst>
              </a:rPr>
              <a:t>Что вы запомнили?</a:t>
            </a:r>
          </a:p>
          <a:p>
            <a:pPr lvl="0"/>
            <a:r>
              <a:rPr lang="ru-RU" sz="2000" dirty="0" smtClean="0">
                <a:effectLst>
                  <a:glow rad="101600">
                    <a:srgbClr val="FFFFFF"/>
                  </a:glow>
                </a:effectLst>
              </a:rPr>
              <a:t>Приведите примеры из жизни, где встречаются эти тела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</a:rPr>
              <a:t>Сколько равных сторон в прямоугольнике?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</a:rPr>
              <a:t>Сколько равных граней у параллелепипеда?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</a:rPr>
              <a:t>Сколько вершин у параллелепипеда?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</a:rPr>
              <a:t>Все ли ребра параллелепипеда равны?</a:t>
            </a:r>
            <a:r>
              <a:rPr lang="ru-RU" sz="2000" dirty="0" smtClean="0"/>
              <a:t> Сколько измерений в прямоугольном параллелепипеде?</a:t>
            </a:r>
          </a:p>
          <a:p>
            <a:pPr lvl="0"/>
            <a:r>
              <a:rPr lang="ru-RU" sz="2000" dirty="0" smtClean="0"/>
              <a:t>Может ли гранью параллелепипеда являться квадрат?</a:t>
            </a:r>
          </a:p>
          <a:p>
            <a:pPr lvl="0"/>
            <a:r>
              <a:rPr lang="ru-RU" sz="2000" dirty="0" smtClean="0"/>
              <a:t>Дайте определение куба.</a:t>
            </a:r>
          </a:p>
          <a:p>
            <a:pPr lvl="0"/>
            <a:r>
              <a:rPr lang="ru-RU" sz="2000" dirty="0" smtClean="0"/>
              <a:t>Все ли ребра у куба равны?</a:t>
            </a:r>
          </a:p>
          <a:p>
            <a:pPr lvl="0"/>
            <a:r>
              <a:rPr lang="ru-RU" sz="2000" dirty="0" smtClean="0"/>
              <a:t>Может ли гранью куба являться прямоугольник?</a:t>
            </a:r>
          </a:p>
          <a:p>
            <a:pPr lvl="0"/>
            <a:endParaRPr lang="ru-RU" sz="2400" dirty="0" smtClean="0">
              <a:solidFill>
                <a:prstClr val="black"/>
              </a:solidFill>
            </a:endParaRPr>
          </a:p>
          <a:p>
            <a:pPr lvl="0"/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4837353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Работаем с текстом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9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тест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23996"/>
            <a:ext cx="8748000" cy="554841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Скругленный прямоугольник 19"/>
          <p:cNvSpPr/>
          <p:nvPr/>
        </p:nvSpPr>
        <p:spPr>
          <a:xfrm>
            <a:off x="6948264" y="5808456"/>
            <a:ext cx="1584184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ответ</a:t>
            </a:r>
            <a:endParaRPr lang="ru-RU" sz="2400" dirty="0">
              <a:solidFill>
                <a:srgbClr val="066C4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8019" y="6196835"/>
            <a:ext cx="2392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2        1       4       3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63003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Работаем с моделями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3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тест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2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40000"/>
            <a:ext cx="6141099" cy="631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Скругленный прямоугольник 19"/>
          <p:cNvSpPr/>
          <p:nvPr/>
        </p:nvSpPr>
        <p:spPr>
          <a:xfrm>
            <a:off x="1267931" y="1268760"/>
            <a:ext cx="1584184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ответ</a:t>
            </a:r>
            <a:endParaRPr lang="ru-RU" sz="2400" dirty="0">
              <a:solidFill>
                <a:srgbClr val="066C4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6056" y="6012000"/>
            <a:ext cx="35461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2                     3                     1</a:t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3                     1                     2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53943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Параллелепипед. Куб.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grpSp>
        <p:nvGrpSpPr>
          <p:cNvPr id="13" name="Группа 24"/>
          <p:cNvGrpSpPr/>
          <p:nvPr/>
        </p:nvGrpSpPr>
        <p:grpSpPr>
          <a:xfrm>
            <a:off x="179512" y="576000"/>
            <a:ext cx="8856984" cy="4437176"/>
            <a:chOff x="179512" y="1476000"/>
            <a:chExt cx="8856984" cy="4437176"/>
          </a:xfrm>
        </p:grpSpPr>
        <p:sp>
          <p:nvSpPr>
            <p:cNvPr id="24" name="Блок-схема: документ 23"/>
            <p:cNvSpPr/>
            <p:nvPr/>
          </p:nvSpPr>
          <p:spPr>
            <a:xfrm>
              <a:off x="179512" y="1476000"/>
              <a:ext cx="8856984" cy="4437176"/>
            </a:xfrm>
            <a:prstGeom prst="flowChartDocumen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63889" y="1548000"/>
              <a:ext cx="532859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Решив примеры и заполнив таблицу вы сможете узнать тему урока и поставить перед собой цель.</a:t>
              </a:r>
            </a:p>
            <a:p>
              <a:endParaRPr lang="ru-RU" sz="2800" dirty="0"/>
            </a:p>
            <a:p>
              <a:r>
                <a:rPr lang="ru-RU" sz="2800" dirty="0" smtClean="0">
                  <a:solidFill>
                    <a:srgbClr val="70752D"/>
                  </a:solidFill>
                </a:rPr>
                <a:t>Какое слово у вас получилось?</a:t>
              </a:r>
              <a:endParaRPr lang="ru-RU" sz="2800" dirty="0">
                <a:solidFill>
                  <a:srgbClr val="70752D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87999" y="1548000"/>
              <a:ext cx="31320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35 ∙ 11                     </a:t>
              </a:r>
              <a:r>
                <a:rPr lang="ru-RU" sz="2800" b="1" dirty="0" smtClean="0">
                  <a:solidFill>
                    <a:srgbClr val="C00000"/>
                  </a:solidFill>
                </a:rPr>
                <a:t>И</a:t>
              </a:r>
              <a:endParaRPr lang="ru-RU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7999" y="2124000"/>
              <a:ext cx="31320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5 ∙ 120                     </a:t>
              </a:r>
              <a:r>
                <a:rPr lang="ru-RU" sz="2800" b="1" dirty="0" smtClean="0">
                  <a:solidFill>
                    <a:srgbClr val="C00000"/>
                  </a:solidFill>
                </a:rPr>
                <a:t>А</a:t>
              </a:r>
              <a:endParaRPr lang="ru-RU" sz="2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8000" y="2700000"/>
              <a:ext cx="31320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480 </a:t>
              </a:r>
              <a:r>
                <a:rPr lang="ru-RU" sz="2800" dirty="0"/>
                <a:t>:</a:t>
              </a:r>
              <a:r>
                <a:rPr lang="ru-RU" sz="2800" dirty="0" smtClean="0"/>
                <a:t> 2                     </a:t>
              </a:r>
              <a:r>
                <a:rPr lang="ru-RU" sz="2800" b="1" dirty="0" smtClean="0">
                  <a:solidFill>
                    <a:srgbClr val="C00000"/>
                  </a:solidFill>
                </a:rPr>
                <a:t>Е</a:t>
              </a:r>
              <a:endParaRPr lang="ru-RU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8000" y="3276000"/>
              <a:ext cx="31320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5</a:t>
              </a:r>
              <a:r>
                <a:rPr lang="ru-RU" sz="2800" baseline="30000" dirty="0" smtClean="0"/>
                <a:t>3</a:t>
              </a:r>
              <a:r>
                <a:rPr lang="ru-RU" sz="2800" dirty="0" smtClean="0"/>
                <a:t> – 5</a:t>
              </a:r>
              <a:r>
                <a:rPr lang="ru-RU" sz="2800" baseline="30000" dirty="0" smtClean="0"/>
                <a:t>2</a:t>
              </a:r>
              <a:r>
                <a:rPr lang="ru-RU" sz="2800" dirty="0" smtClean="0"/>
                <a:t>                     </a:t>
              </a:r>
              <a:r>
                <a:rPr lang="ru-RU" sz="2800" b="1" dirty="0" smtClean="0">
                  <a:solidFill>
                    <a:srgbClr val="C00000"/>
                  </a:solidFill>
                </a:rPr>
                <a:t>Д</a:t>
              </a:r>
              <a:endParaRPr lang="ru-RU" sz="2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8000" y="3852000"/>
              <a:ext cx="31320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9999 ∙ 11                 </a:t>
              </a:r>
              <a:r>
                <a:rPr lang="ru-RU" sz="2800" b="1" dirty="0" smtClean="0">
                  <a:solidFill>
                    <a:srgbClr val="C00000"/>
                  </a:solidFill>
                </a:rPr>
                <a:t>П</a:t>
              </a:r>
              <a:endParaRPr lang="ru-RU" sz="2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8000" y="4428000"/>
              <a:ext cx="31320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4</a:t>
              </a:r>
              <a:r>
                <a:rPr lang="ru-RU" sz="2800" baseline="30000" dirty="0" smtClean="0"/>
                <a:t>2</a:t>
              </a:r>
              <a:r>
                <a:rPr lang="ru-RU" sz="2800" dirty="0" smtClean="0"/>
                <a:t>                             </a:t>
              </a:r>
              <a:r>
                <a:rPr lang="ru-RU" sz="2800" b="1" dirty="0" smtClean="0">
                  <a:solidFill>
                    <a:srgbClr val="C00000"/>
                  </a:solidFill>
                </a:rPr>
                <a:t>Л</a:t>
              </a:r>
              <a:endParaRPr lang="ru-RU" sz="2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7999" y="5004000"/>
              <a:ext cx="3132000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(675 + 34:17) ∙ 0    </a:t>
              </a:r>
              <a:r>
                <a:rPr lang="ru-RU" sz="2800" b="1" dirty="0" smtClean="0">
                  <a:solidFill>
                    <a:srgbClr val="C00000"/>
                  </a:solidFill>
                </a:rPr>
                <a:t>И</a:t>
              </a:r>
              <a:endParaRPr lang="ru-RU" sz="2800" dirty="0"/>
            </a:p>
          </p:txBody>
        </p:sp>
      </p:grp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17901452"/>
              </p:ext>
            </p:extLst>
          </p:nvPr>
        </p:nvGraphicFramePr>
        <p:xfrm>
          <a:off x="179512" y="5157192"/>
          <a:ext cx="8856988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  <a:gridCol w="6326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909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909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385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909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100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99183" y="5517232"/>
            <a:ext cx="8602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      А       Р       А       Л      Л       Е       Л      Е       П       И      П       Е      Д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226455" y="4689176"/>
            <a:ext cx="666026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?</a:t>
            </a:r>
            <a:endParaRPr lang="ru-RU" sz="2400" dirty="0">
              <a:solidFill>
                <a:srgbClr val="70752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37702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Тема </a:t>
            </a:r>
            <a:r>
              <a:rPr lang="ru-RU" sz="2400" dirty="0" smtClean="0">
                <a:solidFill>
                  <a:schemeClr val="bg1"/>
                </a:solidFill>
              </a:rPr>
              <a:t>урока: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Параллелепипед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. Куб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000" y="3683250"/>
            <a:ext cx="91260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Многогранники могут иметь самую различную форму. Среди них мы рассмотрим два наиболее важных – это параллелепипед и пирамида.</a:t>
            </a:r>
            <a:endParaRPr lang="ru-RU" sz="2800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6200000">
            <a:off x="3753328" y="1401179"/>
            <a:ext cx="563074" cy="221874"/>
          </a:xfrm>
          <a:prstGeom prst="triangle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576000"/>
            <a:ext cx="3810000" cy="211455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8F9FD"/>
              </a:clrFrom>
              <a:clrTo>
                <a:srgbClr val="F8F9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40000"/>
            <a:ext cx="2762250" cy="3143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137702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360" y="540000"/>
            <a:ext cx="1547664" cy="1560145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Параллелепипед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271" y="692696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92696"/>
            <a:ext cx="2857500" cy="33528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6" name="TextBox 25"/>
          <p:cNvSpPr txBox="1"/>
          <p:nvPr/>
        </p:nvSpPr>
        <p:spPr>
          <a:xfrm>
            <a:off x="3019101" y="1583283"/>
            <a:ext cx="61789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effectLst>
                  <a:glow rad="101600">
                    <a:srgbClr val="FFFFFF"/>
                  </a:glow>
                </a:effectLst>
              </a:rPr>
              <a:t>                            Обычный, всем известный кирпич с точки зрения геометрии является прямоугольным параллелепипедом. Форму прямоугольного параллелепипеда имеют многие предметы, с которыми мы встречаемся в жизни, например коробки, используемые для упаковки различных товаров.</a:t>
            </a:r>
            <a:endParaRPr lang="ru-RU" sz="2200" dirty="0">
              <a:effectLst>
                <a:glow rad="101600">
                  <a:srgbClr val="FFFFFF"/>
                </a:glo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598" y="4212000"/>
            <a:ext cx="5235800" cy="21526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213235"/>
            <a:ext cx="3333750" cy="21526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19" name="Группа 18"/>
          <p:cNvGrpSpPr/>
          <p:nvPr/>
        </p:nvGrpSpPr>
        <p:grpSpPr>
          <a:xfrm>
            <a:off x="6577447" y="661640"/>
            <a:ext cx="2358951" cy="622149"/>
            <a:chOff x="251520" y="648000"/>
            <a:chExt cx="2358951" cy="62214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1224000" y="648000"/>
              <a:ext cx="1386471" cy="432048"/>
            </a:xfrm>
            <a:prstGeom prst="rect">
              <a:avLst/>
            </a:prstGeom>
            <a:solidFill>
              <a:srgbClr val="70752D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chemeClr val="bg1"/>
                  </a:solidFill>
                </a:rPr>
                <a:t>Стр. 190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648000"/>
              <a:ext cx="864096" cy="622149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</p:grpSp>
    </p:spTree>
    <p:extLst>
      <p:ext uri="{BB962C8B-B14F-4D97-AF65-F5344CB8AC3E}">
        <p14:creationId xmlns="" xmlns:p14="http://schemas.microsoft.com/office/powerpoint/2010/main" val="15993939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996" y="612000"/>
            <a:ext cx="5715000" cy="57531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Куб 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325" y="633331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clrChange>
              <a:clrFrom>
                <a:srgbClr val="EBE9D2"/>
              </a:clrFrom>
              <a:clrTo>
                <a:srgbClr val="EBE9D2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99" y="633331"/>
            <a:ext cx="3148332" cy="57677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28557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Изображаем параллелепипед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684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2587"/>
            <a:ext cx="9144000" cy="218541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3545843" y="4011405"/>
            <a:ext cx="1656000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3545843" y="3651605"/>
            <a:ext cx="360000" cy="36004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5212699" y="3651605"/>
            <a:ext cx="360000" cy="36004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212699" y="5811845"/>
            <a:ext cx="360000" cy="36004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3545843" y="5811845"/>
            <a:ext cx="360000" cy="36004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917101" y="3651845"/>
            <a:ext cx="0" cy="21600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572699" y="3651845"/>
            <a:ext cx="0" cy="21600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905843" y="3651845"/>
            <a:ext cx="165600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905843" y="5809322"/>
            <a:ext cx="1656000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7451816" y="3627280"/>
            <a:ext cx="1584184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решение</a:t>
            </a:r>
            <a:endParaRPr lang="ru-RU" sz="2400" dirty="0">
              <a:solidFill>
                <a:srgbClr val="70752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92969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Измерения параллелепипеда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9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694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7" name="Скругленный прямоугольник 46"/>
          <p:cNvSpPr/>
          <p:nvPr/>
        </p:nvSpPr>
        <p:spPr>
          <a:xfrm>
            <a:off x="6876256" y="5517232"/>
            <a:ext cx="1584184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752D"/>
                </a:solidFill>
              </a:rPr>
              <a:t>решение</a:t>
            </a:r>
            <a:endParaRPr lang="ru-RU" sz="2400" dirty="0">
              <a:solidFill>
                <a:srgbClr val="70752D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0000"/>
            <a:ext cx="9144000" cy="9418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13" name="Группа 22"/>
          <p:cNvGrpSpPr/>
          <p:nvPr/>
        </p:nvGrpSpPr>
        <p:grpSpPr>
          <a:xfrm>
            <a:off x="75551" y="2160000"/>
            <a:ext cx="2924953" cy="4032000"/>
            <a:chOff x="75551" y="2160000"/>
            <a:chExt cx="2924953" cy="4032000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840504" y="2592000"/>
              <a:ext cx="2160000" cy="36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5551" y="4134071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latin typeface="Cambria Math" pitchFamily="18" charset="0"/>
                  <a:ea typeface="Cambria Math" pitchFamily="18" charset="0"/>
                </a:rPr>
                <a:t>5 см</a:t>
              </a:r>
              <a:endParaRPr lang="ru-RU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70447" y="2160000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>
                  <a:latin typeface="Cambria Math" pitchFamily="18" charset="0"/>
                  <a:ea typeface="Cambria Math" pitchFamily="18" charset="0"/>
                </a:rPr>
                <a:t>3</a:t>
              </a:r>
              <a:r>
                <a:rPr lang="ru-RU" sz="2400" i="1" dirty="0" smtClean="0">
                  <a:latin typeface="Cambria Math" pitchFamily="18" charset="0"/>
                  <a:ea typeface="Cambria Math" pitchFamily="18" charset="0"/>
                </a:rPr>
                <a:t> см</a:t>
              </a:r>
              <a:endParaRPr lang="ru-RU" sz="2400" i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5" name="Группа 23"/>
          <p:cNvGrpSpPr/>
          <p:nvPr/>
        </p:nvGrpSpPr>
        <p:grpSpPr>
          <a:xfrm>
            <a:off x="3469523" y="2160000"/>
            <a:ext cx="2204953" cy="4032000"/>
            <a:chOff x="3951063" y="2160000"/>
            <a:chExt cx="2204953" cy="4032000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4716016" y="2592000"/>
              <a:ext cx="1440000" cy="36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51063" y="4115546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latin typeface="Cambria Math" pitchFamily="18" charset="0"/>
                  <a:ea typeface="Cambria Math" pitchFamily="18" charset="0"/>
                </a:rPr>
                <a:t>5 см</a:t>
              </a:r>
              <a:endParaRPr lang="ru-RU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53539" y="2160000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>
                  <a:latin typeface="Cambria Math" pitchFamily="18" charset="0"/>
                  <a:ea typeface="Cambria Math" pitchFamily="18" charset="0"/>
                </a:rPr>
                <a:t>2</a:t>
              </a:r>
              <a:r>
                <a:rPr lang="ru-RU" sz="2400" i="1" dirty="0" smtClean="0">
                  <a:latin typeface="Cambria Math" pitchFamily="18" charset="0"/>
                  <a:ea typeface="Cambria Math" pitchFamily="18" charset="0"/>
                </a:rPr>
                <a:t> см</a:t>
              </a:r>
              <a:endParaRPr lang="ru-RU" sz="2400" i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1" name="Группа 27"/>
          <p:cNvGrpSpPr/>
          <p:nvPr/>
        </p:nvGrpSpPr>
        <p:grpSpPr>
          <a:xfrm>
            <a:off x="6319353" y="2160000"/>
            <a:ext cx="2196320" cy="2592000"/>
            <a:chOff x="6696000" y="2160000"/>
            <a:chExt cx="2196320" cy="2592000"/>
          </a:xfrm>
        </p:grpSpPr>
        <p:sp>
          <p:nvSpPr>
            <p:cNvPr id="32" name="TextBox 31"/>
            <p:cNvSpPr txBox="1"/>
            <p:nvPr/>
          </p:nvSpPr>
          <p:spPr>
            <a:xfrm>
              <a:off x="7781125" y="2160000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latin typeface="Cambria Math" pitchFamily="18" charset="0"/>
                  <a:ea typeface="Cambria Math" pitchFamily="18" charset="0"/>
                </a:rPr>
                <a:t>2 см</a:t>
              </a:r>
              <a:endParaRPr lang="ru-RU" sz="2400" i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7452320" y="2592000"/>
              <a:ext cx="1440000" cy="216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96000" y="3456000"/>
              <a:ext cx="7649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latin typeface="Cambria Math" pitchFamily="18" charset="0"/>
                  <a:ea typeface="Cambria Math" pitchFamily="18" charset="0"/>
                </a:rPr>
                <a:t>3 см</a:t>
              </a:r>
              <a:endParaRPr lang="ru-RU" sz="2400" i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7716623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5183</TotalTime>
  <Words>355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Обсуждаем домашнее задание</vt:lpstr>
      <vt:lpstr>Работаем с текстом</vt:lpstr>
      <vt:lpstr>Работаем с моделями</vt:lpstr>
      <vt:lpstr>Параллелепипед. Куб.</vt:lpstr>
      <vt:lpstr>Тема урока: Параллелепипед. Куб</vt:lpstr>
      <vt:lpstr>Параллелепипед </vt:lpstr>
      <vt:lpstr>Куб  </vt:lpstr>
      <vt:lpstr>Изображаем параллелепипед</vt:lpstr>
      <vt:lpstr>Измерения параллелепипеда</vt:lpstr>
      <vt:lpstr>Измерения параллелепипеда</vt:lpstr>
      <vt:lpstr>Чему мы научились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692</cp:revision>
  <dcterms:created xsi:type="dcterms:W3CDTF">2015-06-18T09:54:57Z</dcterms:created>
  <dcterms:modified xsi:type="dcterms:W3CDTF">2020-04-21T04:51:21Z</dcterms:modified>
</cp:coreProperties>
</file>