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67" r:id="rId4"/>
    <p:sldId id="260" r:id="rId5"/>
    <p:sldId id="261" r:id="rId6"/>
    <p:sldId id="262" r:id="rId7"/>
    <p:sldId id="263" r:id="rId8"/>
    <p:sldId id="264" r:id="rId9"/>
    <p:sldId id="257" r:id="rId10"/>
    <p:sldId id="258" r:id="rId11"/>
    <p:sldId id="259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2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74345-2223-45A1-A39D-152B12562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698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10B25-C412-4ADE-BE01-84F53F8D84A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788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8C00C-9EA4-4867-B499-E9B8DA92C219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410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EA389-7A0D-4291-80C0-18CCFB624A8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8294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076F5-10CA-40F7-82F1-5D0EC4F87FC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944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3687C-2C77-436C-A674-F575A5CFC245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448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0C342-7B80-4E31-A7E8-575D0549C53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4174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6BDEF-5BDE-46AA-A6BB-5299FED2246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33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01B89-344B-4EA7-B061-336B64350BA5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6641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D3E1-C3B6-4B95-98C4-8547133049C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2356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740-EFCF-4D2D-BE89-06EC6AEEA8F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1451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BFD36-6320-4018-BF8F-AF4A4F27F0A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1672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74345-2223-45A1-A39D-152B12562EB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0538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5283D-E7AA-4BF7-B55F-EBD6E6D03ED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9472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BC4CC-92C0-451A-9742-E2C31E136B0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43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9F9D01-B260-48EC-8636-05B2DCCEC63F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64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715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660066"/>
                </a:solidFill>
              </a:rPr>
              <a:t>1</a:t>
            </a:r>
            <a:r>
              <a:rPr lang="ru-RU" sz="3200" dirty="0">
                <a:solidFill>
                  <a:srgbClr val="660066"/>
                </a:solidFill>
              </a:rPr>
              <a:t>.</a:t>
            </a:r>
            <a:r>
              <a:rPr lang="ru-RU" sz="3200" dirty="0" smtClean="0">
                <a:solidFill>
                  <a:srgbClr val="660066"/>
                </a:solidFill>
              </a:rPr>
              <a:t> </a:t>
            </a:r>
            <a:r>
              <a:rPr lang="ru-RU" sz="3200" dirty="0">
                <a:solidFill>
                  <a:srgbClr val="660066"/>
                </a:solidFill>
              </a:rPr>
              <a:t>Вычислите:</a:t>
            </a:r>
            <a:endParaRPr lang="ru-RU" sz="3200" dirty="0" smtClean="0">
              <a:solidFill>
                <a:schemeClr val="bg2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785794"/>
            <a:ext cx="8218488" cy="5832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rgbClr val="660066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660066"/>
                </a:solidFill>
                <a:effectLst/>
              </a:rPr>
              <a:t>1) </a:t>
            </a:r>
            <a:r>
              <a:rPr lang="en-US" dirty="0" err="1" smtClean="0">
                <a:solidFill>
                  <a:srgbClr val="660066"/>
                </a:solidFill>
                <a:effectLst/>
              </a:rPr>
              <a:t>arccos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                         </a:t>
            </a:r>
            <a:r>
              <a:rPr lang="ru-RU" dirty="0" smtClean="0">
                <a:solidFill>
                  <a:srgbClr val="660066"/>
                </a:solidFill>
                <a:effectLst/>
              </a:rPr>
              <a:t>2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)</a:t>
            </a:r>
            <a:r>
              <a:rPr lang="ru-RU" dirty="0" smtClean="0">
                <a:solidFill>
                  <a:srgbClr val="660066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660066"/>
                </a:solidFill>
                <a:effectLst/>
              </a:rPr>
              <a:t>arccos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(         ) </a:t>
            </a:r>
            <a:endParaRPr lang="ru-RU" dirty="0" smtClean="0">
              <a:solidFill>
                <a:srgbClr val="660066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>
              <a:solidFill>
                <a:srgbClr val="660066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660066"/>
                </a:solidFill>
                <a:effectLst/>
              </a:rPr>
              <a:t>3) </a:t>
            </a:r>
            <a:r>
              <a:rPr lang="en-US" dirty="0" err="1" smtClean="0">
                <a:solidFill>
                  <a:srgbClr val="660066"/>
                </a:solidFill>
                <a:effectLst/>
              </a:rPr>
              <a:t>arccos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(      )                 </a:t>
            </a:r>
            <a:r>
              <a:rPr lang="ru-RU" dirty="0" smtClean="0">
                <a:solidFill>
                  <a:srgbClr val="660066"/>
                </a:solidFill>
                <a:effectLst/>
              </a:rPr>
              <a:t>4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) </a:t>
            </a:r>
            <a:r>
              <a:rPr lang="en-US" dirty="0" err="1" smtClean="0">
                <a:solidFill>
                  <a:srgbClr val="660066"/>
                </a:solidFill>
                <a:effectLst/>
              </a:rPr>
              <a:t>arccos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 </a:t>
            </a:r>
            <a:endParaRPr lang="ru-RU" dirty="0" smtClean="0">
              <a:solidFill>
                <a:srgbClr val="660066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>
              <a:solidFill>
                <a:srgbClr val="660066"/>
              </a:solidFill>
              <a:effectLst/>
            </a:endParaRPr>
          </a:p>
          <a:p>
            <a:pPr eaLnBrk="1" hangingPunct="1">
              <a:buNone/>
              <a:defRPr/>
            </a:pPr>
            <a:r>
              <a:rPr lang="ru-RU" dirty="0" smtClean="0">
                <a:solidFill>
                  <a:srgbClr val="660066"/>
                </a:solidFill>
                <a:effectLst/>
              </a:rPr>
              <a:t>5) </a:t>
            </a:r>
            <a:r>
              <a:rPr lang="en-US" dirty="0" err="1">
                <a:solidFill>
                  <a:srgbClr val="660066"/>
                </a:solidFill>
                <a:effectLst/>
              </a:rPr>
              <a:t>arccos</a:t>
            </a:r>
            <a:r>
              <a:rPr lang="en-US" dirty="0">
                <a:solidFill>
                  <a:srgbClr val="660066"/>
                </a:solidFill>
                <a:effectLst/>
              </a:rPr>
              <a:t> </a:t>
            </a:r>
            <a:r>
              <a:rPr lang="ru-RU" dirty="0" smtClean="0">
                <a:solidFill>
                  <a:srgbClr val="660066"/>
                </a:solidFill>
                <a:effectLst/>
              </a:rPr>
              <a:t>                        6)</a:t>
            </a:r>
            <a:r>
              <a:rPr lang="en-US" dirty="0" err="1" smtClean="0">
                <a:solidFill>
                  <a:srgbClr val="660066"/>
                </a:solidFill>
                <a:effectLst/>
              </a:rPr>
              <a:t>arccos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 (-      )</a:t>
            </a:r>
          </a:p>
          <a:p>
            <a:pPr eaLnBrk="1" hangingPunct="1">
              <a:buNone/>
              <a:defRPr/>
            </a:pPr>
            <a:endParaRPr lang="en-US" dirty="0">
              <a:solidFill>
                <a:srgbClr val="660066"/>
              </a:solidFill>
              <a:effectLst/>
            </a:endParaRPr>
          </a:p>
          <a:p>
            <a:pPr eaLnBrk="1" hangingPunct="1">
              <a:buNone/>
              <a:defRPr/>
            </a:pPr>
            <a:r>
              <a:rPr lang="en-US" dirty="0" smtClean="0">
                <a:solidFill>
                  <a:srgbClr val="660066"/>
                </a:solidFill>
                <a:effectLst/>
              </a:rPr>
              <a:t>7) </a:t>
            </a:r>
            <a:r>
              <a:rPr lang="en-US" dirty="0" err="1">
                <a:solidFill>
                  <a:srgbClr val="660066"/>
                </a:solidFill>
                <a:effectLst/>
              </a:rPr>
              <a:t>a</a:t>
            </a:r>
            <a:r>
              <a:rPr lang="en-US" dirty="0" err="1" smtClean="0">
                <a:solidFill>
                  <a:srgbClr val="660066"/>
                </a:solidFill>
                <a:effectLst/>
              </a:rPr>
              <a:t>rccos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 1                       8) </a:t>
            </a:r>
            <a:r>
              <a:rPr lang="en-US" dirty="0" err="1" smtClean="0">
                <a:solidFill>
                  <a:srgbClr val="660066"/>
                </a:solidFill>
                <a:effectLst/>
              </a:rPr>
              <a:t>arccos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 (- 1)</a:t>
            </a:r>
            <a:endParaRPr lang="ru-RU" dirty="0" smtClean="0">
              <a:solidFill>
                <a:srgbClr val="660066"/>
              </a:solidFill>
              <a:effectLst/>
            </a:endParaRPr>
          </a:p>
          <a:p>
            <a:pPr eaLnBrk="1" hangingPunct="1">
              <a:buNone/>
              <a:defRPr/>
            </a:pPr>
            <a:r>
              <a:rPr lang="ru-RU" dirty="0">
                <a:solidFill>
                  <a:srgbClr val="660066"/>
                </a:solidFill>
                <a:effectLst/>
              </a:rPr>
              <a:t> </a:t>
            </a:r>
            <a:r>
              <a:rPr lang="ru-RU" dirty="0" smtClean="0">
                <a:solidFill>
                  <a:srgbClr val="660066"/>
                </a:solidFill>
                <a:effectLst/>
              </a:rPr>
              <a:t>                              </a:t>
            </a:r>
            <a:endParaRPr lang="en-US" dirty="0" smtClean="0">
              <a:solidFill>
                <a:srgbClr val="660066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>
              <a:solidFill>
                <a:srgbClr val="660066"/>
              </a:solidFill>
              <a:effectLst/>
            </a:endParaRP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339975" y="2205038"/>
          <a:ext cx="730250" cy="1131887"/>
        </p:xfrm>
        <a:graphic>
          <a:graphicData uri="http://schemas.openxmlformats.org/presentationml/2006/ole">
            <p:oleObj spid="_x0000_s1043" name="Формула" r:id="rId3" imgW="253890" imgH="393529" progId="Equation.3">
              <p:embed/>
            </p:oleObj>
          </a:graphicData>
        </a:graphic>
      </p:graphicFrame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2124075" y="1125538"/>
          <a:ext cx="668338" cy="1079500"/>
        </p:xfrm>
        <a:graphic>
          <a:graphicData uri="http://schemas.openxmlformats.org/presentationml/2006/ole">
            <p:oleObj spid="_x0000_s1044" name="Формула" r:id="rId4" imgW="266469" imgH="431425" progId="Equation.3">
              <p:embed/>
            </p:oleObj>
          </a:graphicData>
        </a:graphic>
      </p:graphicFrame>
      <p:graphicFrame>
        <p:nvGraphicFramePr>
          <p:cNvPr id="2052" name="Object 9"/>
          <p:cNvGraphicFramePr>
            <a:graphicFrameLocks noChangeAspect="1"/>
          </p:cNvGraphicFramePr>
          <p:nvPr/>
        </p:nvGraphicFramePr>
        <p:xfrm>
          <a:off x="7164388" y="2133600"/>
          <a:ext cx="506412" cy="1296988"/>
        </p:xfrm>
        <a:graphic>
          <a:graphicData uri="http://schemas.openxmlformats.org/presentationml/2006/ole">
            <p:oleObj spid="_x0000_s1045" name="Формула" r:id="rId5" imgW="152334" imgH="393529" progId="Equation.3">
              <p:embed/>
            </p:oleObj>
          </a:graphicData>
        </a:graphic>
      </p:graphicFrame>
      <p:graphicFrame>
        <p:nvGraphicFramePr>
          <p:cNvPr id="2053" name="Object 10"/>
          <p:cNvGraphicFramePr>
            <a:graphicFrameLocks noChangeAspect="1"/>
          </p:cNvGraphicFramePr>
          <p:nvPr/>
        </p:nvGraphicFramePr>
        <p:xfrm>
          <a:off x="7235825" y="1052513"/>
          <a:ext cx="985838" cy="1152525"/>
        </p:xfrm>
        <a:graphic>
          <a:graphicData uri="http://schemas.openxmlformats.org/presentationml/2006/ole">
            <p:oleObj spid="_x0000_s1046" name="Формула" r:id="rId6" imgW="368140" imgH="431613" progId="Equation.3">
              <p:embed/>
            </p:oleObj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42567473"/>
              </p:ext>
            </p:extLst>
          </p:nvPr>
        </p:nvGraphicFramePr>
        <p:xfrm>
          <a:off x="2411760" y="3573016"/>
          <a:ext cx="636587" cy="1079500"/>
        </p:xfrm>
        <a:graphic>
          <a:graphicData uri="http://schemas.openxmlformats.org/presentationml/2006/ole">
            <p:oleObj spid="_x0000_s1047" name="Формула" r:id="rId7" imgW="253800" imgH="431640" progId="Equation.3">
              <p:embed/>
            </p:oleObj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17161368"/>
              </p:ext>
            </p:extLst>
          </p:nvPr>
        </p:nvGraphicFramePr>
        <p:xfrm>
          <a:off x="7308304" y="3429000"/>
          <a:ext cx="636587" cy="1079500"/>
        </p:xfrm>
        <a:graphic>
          <a:graphicData uri="http://schemas.openxmlformats.org/presentationml/2006/ole">
            <p:oleObj spid="_x0000_s1048" name="Формула" r:id="rId8" imgW="253890" imgH="431613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0692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ru-RU" dirty="0" smtClean="0"/>
                  <a:t/>
                </a:r>
                <a:br>
                  <a:rPr lang="ru-RU" dirty="0" smtClean="0"/>
                </a:br>
                <a:r>
                  <a:rPr lang="ru-RU" dirty="0" smtClean="0"/>
                  <a:t>3.</a:t>
                </a:r>
                <a:r>
                  <a:rPr lang="ru-RU" b="1" dirty="0"/>
                  <a:t/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b="1" dirty="0"/>
                  <a:t>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/>
                  <a:t>  - 1 = 0</a:t>
                </a:r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15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256584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5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3500" b="1" i="1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3500" b="1" dirty="0"/>
                  <a:t> 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500" b="1" i="1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3500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500" b="1" dirty="0"/>
                  <a:t>  = </a:t>
                </a:r>
                <a:r>
                  <a:rPr lang="en-US" sz="3500" b="1" dirty="0" smtClean="0"/>
                  <a:t>1</a:t>
                </a:r>
                <a:endParaRPr lang="ru-RU" sz="3500" b="1" dirty="0" smtClean="0"/>
              </a:p>
              <a:p>
                <a:r>
                  <a:rPr lang="en-US" sz="3500" b="1" dirty="0"/>
                  <a:t>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500" b="1" i="1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3500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500" b="1" dirty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500" b="1" i="1">
                            <a:latin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35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3500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endParaRPr lang="ru-RU" sz="3500" dirty="0" smtClean="0"/>
              </a:p>
              <a:p>
                <a:r>
                  <a:rPr lang="en-US" sz="3500" b="1" dirty="0"/>
                  <a:t>cos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500" b="1" i="1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3500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500" b="1" dirty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500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35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3500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en-US" sz="3500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ru-RU" sz="3500" b="1" i="1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500" b="1" i="1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3500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500" b="1" dirty="0"/>
                  <a:t>  = </a:t>
                </a:r>
                <a14:m>
                  <m:oMath xmlns:m="http://schemas.openxmlformats.org/officeDocument/2006/math">
                    <m:r>
                      <a:rPr lang="en-US" sz="3500" b="1" i="1">
                        <a:latin typeface="Cambria Math"/>
                      </a:rPr>
                      <m:t>±</m:t>
                    </m:r>
                    <m:func>
                      <m:funcPr>
                        <m:ctrlPr>
                          <a:rPr lang="ru-RU" sz="35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3500" b="1" i="1">
                            <a:latin typeface="Cambria Math"/>
                          </a:rPr>
                          <m:t>𝐚𝐫𝐜𝐜𝐨𝐬</m:t>
                        </m:r>
                      </m:fName>
                      <m:e>
                        <m:f>
                          <m:fPr>
                            <m:ctrlPr>
                              <a:rPr lang="ru-RU" sz="3500" b="1" i="1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sz="3500" b="1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500" b="1" i="1">
                                    <a:latin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en-US" sz="3500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3500" b="1" i="1">
                            <a:latin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3500" b="1" dirty="0"/>
                  <a:t>+2πn ,  n</a:t>
                </a:r>
                <a14:m>
                  <m:oMath xmlns:m="http://schemas.openxmlformats.org/officeDocument/2006/math">
                    <m:r>
                      <a:rPr lang="en-US" sz="3500" b="1" i="1">
                        <a:latin typeface="Cambria Math"/>
                      </a:rPr>
                      <m:t>∈</m:t>
                    </m:r>
                    <m:r>
                      <a:rPr lang="en-US" sz="3500" b="1" i="1">
                        <a:latin typeface="Cambria Math"/>
                      </a:rPr>
                      <m:t>𝒁</m:t>
                    </m:r>
                  </m:oMath>
                </a14:m>
                <a:endParaRPr lang="ru-RU" sz="350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500" b="1" i="1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3500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500" b="1" dirty="0"/>
                  <a:t>  =</a:t>
                </a:r>
                <a14:m>
                  <m:oMath xmlns:m="http://schemas.openxmlformats.org/officeDocument/2006/math">
                    <m:r>
                      <a:rPr lang="en-US" sz="3500" b="1" i="1">
                        <a:latin typeface="Cambria Math"/>
                      </a:rPr>
                      <m:t>±</m:t>
                    </m:r>
                    <m:f>
                      <m:fPr>
                        <m:ctrlPr>
                          <a:rPr lang="ru-RU" sz="3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500" b="1" i="1">
                            <a:latin typeface="Cambria Math"/>
                          </a:rPr>
                          <m:t>𝝅</m:t>
                        </m:r>
                      </m:num>
                      <m:den>
                        <m:r>
                          <a:rPr lang="en-US" sz="3500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500" b="1" dirty="0"/>
                  <a:t> +2πn</a:t>
                </a:r>
                <a:r>
                  <a:rPr lang="ru-RU" sz="3500" b="1" dirty="0"/>
                  <a:t>,</a:t>
                </a:r>
                <a:r>
                  <a:rPr lang="en-US" sz="3500" b="1" dirty="0"/>
                  <a:t>   n</a:t>
                </a:r>
                <a14:m>
                  <m:oMath xmlns:m="http://schemas.openxmlformats.org/officeDocument/2006/math">
                    <m:r>
                      <a:rPr lang="en-US" sz="3500" b="1" i="1">
                        <a:latin typeface="Cambria Math"/>
                      </a:rPr>
                      <m:t>∈</m:t>
                    </m:r>
                    <m:r>
                      <a:rPr lang="en-US" sz="3500" b="1" i="1">
                        <a:latin typeface="Cambria Math"/>
                      </a:rPr>
                      <m:t>𝒁</m:t>
                    </m:r>
                  </m:oMath>
                </a14:m>
                <a:endParaRPr lang="ru-RU" sz="3500" dirty="0" smtClean="0"/>
              </a:p>
              <a:p>
                <a:r>
                  <a:rPr lang="en-US" sz="3500" b="1" i="1" dirty="0"/>
                  <a:t>X</a:t>
                </a:r>
                <a:r>
                  <a:rPr lang="en-US" sz="3500" b="1" dirty="0"/>
                  <a:t> =</a:t>
                </a:r>
                <a14:m>
                  <m:oMath xmlns:m="http://schemas.openxmlformats.org/officeDocument/2006/math">
                    <m:r>
                      <a:rPr lang="en-US" sz="3500" b="1" i="1">
                        <a:latin typeface="Cambria Math"/>
                      </a:rPr>
                      <m:t>±</m:t>
                    </m:r>
                    <m:f>
                      <m:fPr>
                        <m:ctrlPr>
                          <a:rPr lang="ru-RU" sz="35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500" b="1" i="1">
                            <a:latin typeface="Cambria Math"/>
                          </a:rPr>
                          <m:t>𝝅</m:t>
                        </m:r>
                      </m:num>
                      <m:den>
                        <m:r>
                          <a:rPr lang="en-US" sz="3500" b="1" i="1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sz="3500" b="1" i="1">
                        <a:latin typeface="Cambria Math"/>
                      </a:rPr>
                      <m:t> ∙</m:t>
                    </m:r>
                    <m:r>
                      <a:rPr lang="en-US" sz="3500" b="1" i="1">
                        <a:latin typeface="Cambria Math"/>
                      </a:rPr>
                      <m:t>𝟒</m:t>
                    </m:r>
                  </m:oMath>
                </a14:m>
                <a:r>
                  <a:rPr lang="en-US" sz="3500" b="1" dirty="0"/>
                  <a:t> +2πn  </a:t>
                </a:r>
                <a14:m>
                  <m:oMath xmlns:m="http://schemas.openxmlformats.org/officeDocument/2006/math">
                    <m:r>
                      <a:rPr lang="en-US" sz="3500" b="1" i="1">
                        <a:latin typeface="Cambria Math"/>
                      </a:rPr>
                      <m:t>∙</m:t>
                    </m:r>
                    <m:r>
                      <a:rPr lang="en-US" sz="3500" b="1" i="1">
                        <a:latin typeface="Cambria Math"/>
                      </a:rPr>
                      <m:t>𝟒</m:t>
                    </m:r>
                  </m:oMath>
                </a14:m>
                <a:r>
                  <a:rPr lang="en-US" sz="3500" b="1" dirty="0"/>
                  <a:t/>
                </a:r>
                <a:r>
                  <a:rPr lang="ru-RU" sz="3500" b="1" dirty="0"/>
                  <a:t>,</a:t>
                </a:r>
                <a:r>
                  <a:rPr lang="en-US" sz="3500" b="1" dirty="0"/>
                  <a:t>  n</a:t>
                </a:r>
                <a14:m>
                  <m:oMath xmlns:m="http://schemas.openxmlformats.org/officeDocument/2006/math">
                    <m:r>
                      <a:rPr lang="en-US" sz="3500" b="1" i="1">
                        <a:latin typeface="Cambria Math"/>
                      </a:rPr>
                      <m:t>∈</m:t>
                    </m:r>
                    <m:r>
                      <a:rPr lang="en-US" sz="3500" b="1" i="1">
                        <a:latin typeface="Cambria Math"/>
                      </a:rPr>
                      <m:t>𝒁</m:t>
                    </m:r>
                  </m:oMath>
                </a14:m>
                <a:endParaRPr lang="ru-RU" sz="3500" dirty="0" smtClean="0"/>
              </a:p>
              <a:p>
                <a:r>
                  <a:rPr lang="en-US" sz="3500" b="1" i="1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sz="3500" b="1" dirty="0">
                    <a:solidFill>
                      <a:srgbClr val="FF0000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US" sz="3500" b="1" i="1">
                        <a:solidFill>
                          <a:srgbClr val="FF0000"/>
                        </a:solidFill>
                        <a:latin typeface="Cambria Math"/>
                      </a:rPr>
                      <m:t>±</m:t>
                    </m:r>
                    <m:r>
                      <a:rPr lang="en-US" sz="3500" b="1" i="1">
                        <a:solidFill>
                          <a:srgbClr val="FF0000"/>
                        </a:solidFill>
                        <a:latin typeface="Cambria Math"/>
                      </a:rPr>
                      <m:t>𝝅</m:t>
                    </m:r>
                  </m:oMath>
                </a14:m>
                <a:r>
                  <a:rPr lang="en-US" sz="3500" b="1" dirty="0">
                    <a:solidFill>
                      <a:srgbClr val="FF0000"/>
                    </a:solidFill>
                  </a:rPr>
                  <a:t> + 8</a:t>
                </a:r>
                <a14:m>
                  <m:oMath xmlns:m="http://schemas.openxmlformats.org/officeDocument/2006/math">
                    <m:r>
                      <a:rPr lang="en-US" sz="3500" b="1" i="1">
                        <a:solidFill>
                          <a:srgbClr val="FF0000"/>
                        </a:solidFill>
                        <a:latin typeface="Cambria Math"/>
                      </a:rPr>
                      <m:t>𝝅</m:t>
                    </m:r>
                    <m:r>
                      <a:rPr lang="en-US" sz="3500" b="1" i="1">
                        <a:solidFill>
                          <a:srgbClr val="FF000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3500" b="1" dirty="0">
                    <a:solidFill>
                      <a:srgbClr val="FF0000"/>
                    </a:solidFill>
                  </a:rPr>
                  <a:t/>
                </a:r>
                <a:r>
                  <a:rPr lang="ru-RU" sz="3500" b="1" dirty="0">
                    <a:solidFill>
                      <a:srgbClr val="FF0000"/>
                    </a:solidFill>
                  </a:rPr>
                  <a:t>,</a:t>
                </a:r>
                <a:r>
                  <a:rPr lang="en-US" sz="3500" b="1" dirty="0">
                    <a:solidFill>
                      <a:srgbClr val="FF0000"/>
                    </a:solidFill>
                  </a:rPr>
                  <a:t>   n</a:t>
                </a:r>
                <a14:m>
                  <m:oMath xmlns:m="http://schemas.openxmlformats.org/officeDocument/2006/math">
                    <m:r>
                      <a:rPr lang="en-US" sz="3500" b="1" i="1">
                        <a:solidFill>
                          <a:srgbClr val="FF0000"/>
                        </a:solidFill>
                        <a:latin typeface="Cambria Math"/>
                      </a:rPr>
                      <m:t>∈</m:t>
                    </m:r>
                    <m:r>
                      <a:rPr lang="en-US" sz="3500" b="1" i="1">
                        <a:solidFill>
                          <a:srgbClr val="FF0000"/>
                        </a:solidFill>
                        <a:latin typeface="Cambria Math"/>
                      </a:rPr>
                      <m:t>𝒁</m:t>
                    </m:r>
                  </m:oMath>
                </a14:m>
                <a:endParaRPr lang="ru-RU" sz="3500" dirty="0">
                  <a:solidFill>
                    <a:srgbClr val="FF0000"/>
                  </a:solidFill>
                </a:endParaRPr>
              </a:p>
              <a:p>
                <a:endParaRPr lang="ru-RU" dirty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256584"/>
              </a:xfrm>
              <a:blipFill rotWithShape="1">
                <a:blip r:embed="rId3"/>
                <a:stretch>
                  <a:fillRect l="-1630" t="-1160" b="-19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60322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98742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Выбери правильный ответ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836613"/>
            <a:ext cx="7931150" cy="6477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2400" b="1" smtClean="0">
                <a:solidFill>
                  <a:srgbClr val="660066"/>
                </a:solidFill>
              </a:rPr>
              <a:t>1. </a:t>
            </a:r>
            <a:r>
              <a:rPr lang="ru-RU" sz="2400" b="1" smtClean="0">
                <a:solidFill>
                  <a:srgbClr val="660066"/>
                </a:solidFill>
              </a:rPr>
              <a:t>Вычислите:  </a:t>
            </a:r>
            <a:r>
              <a:rPr lang="en-US" sz="2400" b="1" smtClean="0">
                <a:solidFill>
                  <a:srgbClr val="660066"/>
                </a:solidFill>
              </a:rPr>
              <a:t>arccos(        )</a:t>
            </a:r>
            <a:r>
              <a:rPr lang="en-US" sz="2400" smtClean="0">
                <a:solidFill>
                  <a:srgbClr val="660066"/>
                </a:solidFill>
              </a:rPr>
              <a:t> </a:t>
            </a:r>
            <a:endParaRPr lang="ru-RU" sz="2400" smtClean="0">
              <a:solidFill>
                <a:srgbClr val="660066"/>
              </a:solidFill>
            </a:endParaRPr>
          </a:p>
        </p:txBody>
      </p:sp>
      <p:sp>
        <p:nvSpPr>
          <p:cNvPr id="10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1149823"/>
              </p:ext>
            </p:extLst>
          </p:nvPr>
        </p:nvGraphicFramePr>
        <p:xfrm>
          <a:off x="3248026" y="685145"/>
          <a:ext cx="747712" cy="863600"/>
        </p:xfrm>
        <a:graphic>
          <a:graphicData uri="http://schemas.openxmlformats.org/presentationml/2006/ole">
            <p:oleObj spid="_x0000_s2063" name="Формула" r:id="rId3" imgW="368140" imgH="431613" progId="Equation.3">
              <p:embed/>
            </p:oleObj>
          </a:graphicData>
        </a:graphic>
      </p:graphicFrame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68313" y="2205038"/>
            <a:ext cx="695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660066"/>
                </a:solidFill>
              </a:rPr>
              <a:t>2.  Какое из выражений не имеет смысла?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11188" y="4437063"/>
            <a:ext cx="53046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660066"/>
                </a:solidFill>
              </a:rPr>
              <a:t>3. Решите уравнение:  </a:t>
            </a:r>
            <a:r>
              <a:rPr lang="en-US" altLang="ru-RU" sz="2400" b="1" dirty="0" smtClean="0">
                <a:solidFill>
                  <a:srgbClr val="660066"/>
                </a:solidFill>
              </a:rPr>
              <a:t>cos</a:t>
            </a:r>
            <a:r>
              <a:rPr lang="ru-RU" altLang="ru-RU" sz="2400" b="1" dirty="0" smtClean="0">
                <a:solidFill>
                  <a:srgbClr val="660066"/>
                </a:solidFill>
              </a:rPr>
              <a:t>2</a:t>
            </a:r>
            <a:r>
              <a:rPr lang="en-US" altLang="ru-RU" sz="2400" b="1" dirty="0" smtClean="0">
                <a:solidFill>
                  <a:srgbClr val="660066"/>
                </a:solidFill>
              </a:rPr>
              <a:t>t</a:t>
            </a:r>
            <a:r>
              <a:rPr lang="en-US" altLang="ru-RU" sz="2400" b="1" dirty="0">
                <a:solidFill>
                  <a:srgbClr val="660066"/>
                </a:solidFill>
              </a:rPr>
              <a:t>=</a:t>
            </a:r>
            <a:r>
              <a:rPr lang="en-US" altLang="ru-RU" sz="2400" b="1" dirty="0">
                <a:solidFill>
                  <a:srgbClr val="660066"/>
                </a:solidFill>
                <a:cs typeface="Tahoma" pitchFamily="34" charset="0"/>
              </a:rPr>
              <a:t>½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39750" y="2565400"/>
            <a:ext cx="8604250" cy="2360613"/>
            <a:chOff x="340" y="1616"/>
            <a:chExt cx="5420" cy="1487"/>
          </a:xfrm>
        </p:grpSpPr>
        <p:grpSp>
          <p:nvGrpSpPr>
            <p:cNvPr id="1066" name="Group 44"/>
            <p:cNvGrpSpPr>
              <a:grpSpLocks/>
            </p:cNvGrpSpPr>
            <p:nvPr/>
          </p:nvGrpSpPr>
          <p:grpSpPr bwMode="auto">
            <a:xfrm>
              <a:off x="340" y="1616"/>
              <a:ext cx="5420" cy="1487"/>
              <a:chOff x="340" y="1616"/>
              <a:chExt cx="5420" cy="1487"/>
            </a:xfrm>
          </p:grpSpPr>
          <p:sp>
            <p:nvSpPr>
              <p:cNvPr id="1071" name="Text Box 15"/>
              <p:cNvSpPr txBox="1">
                <a:spLocks noChangeArrowheads="1"/>
              </p:cNvSpPr>
              <p:nvPr/>
            </p:nvSpPr>
            <p:spPr bwMode="auto">
              <a:xfrm>
                <a:off x="340" y="1752"/>
                <a:ext cx="5420" cy="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ru-RU" altLang="ru-RU" sz="2400" b="1" dirty="0"/>
                  <a:t>а)                                               б)               </a:t>
                </a:r>
              </a:p>
              <a:p>
                <a:pPr eaLnBrk="1" hangingPunct="1"/>
                <a:endParaRPr lang="ru-RU" altLang="ru-RU" sz="2400" b="1" dirty="0">
                  <a:solidFill>
                    <a:schemeClr val="bg2"/>
                  </a:solidFill>
                </a:endParaRPr>
              </a:p>
              <a:p>
                <a:pPr eaLnBrk="1" hangingPunct="1"/>
                <a:r>
                  <a:rPr lang="ru-RU" altLang="ru-RU" sz="2400" b="1" dirty="0">
                    <a:solidFill>
                      <a:schemeClr val="bg2"/>
                    </a:solidFill>
                  </a:rPr>
                  <a:t>      </a:t>
                </a:r>
              </a:p>
              <a:p>
                <a:pPr eaLnBrk="1" hangingPunct="1"/>
                <a:r>
                  <a:rPr lang="ru-RU" altLang="ru-RU" sz="2400" b="1" dirty="0"/>
                  <a:t> в)                                              г)</a:t>
                </a:r>
              </a:p>
            </p:txBody>
          </p:sp>
          <p:grpSp>
            <p:nvGrpSpPr>
              <p:cNvPr id="1072" name="Group 31"/>
              <p:cNvGrpSpPr>
                <a:grpSpLocks/>
              </p:cNvGrpSpPr>
              <p:nvPr/>
            </p:nvGrpSpPr>
            <p:grpSpPr bwMode="auto">
              <a:xfrm>
                <a:off x="657" y="1616"/>
                <a:ext cx="4509" cy="1487"/>
                <a:chOff x="657" y="1743"/>
                <a:chExt cx="4509" cy="1487"/>
              </a:xfrm>
            </p:grpSpPr>
            <p:graphicFrame>
              <p:nvGraphicFramePr>
                <p:cNvPr id="1035" name="Object 16"/>
                <p:cNvGraphicFramePr>
                  <a:graphicFrameLocks noChangeAspect="1"/>
                </p:cNvGraphicFramePr>
                <p:nvPr/>
              </p:nvGraphicFramePr>
              <p:xfrm>
                <a:off x="657" y="1743"/>
                <a:ext cx="1633" cy="798"/>
              </p:xfrm>
              <a:graphic>
                <a:graphicData uri="http://schemas.openxmlformats.org/presentationml/2006/ole">
                  <p:oleObj spid="_x0000_s2064" name="Формула" r:id="rId4" imgW="1143000" imgH="558800" progId="Equation.3">
                    <p:embed/>
                  </p:oleObj>
                </a:graphicData>
              </a:graphic>
            </p:graphicFrame>
            <p:graphicFrame>
              <p:nvGraphicFramePr>
                <p:cNvPr id="1036" name="Object 17"/>
                <p:cNvGraphicFramePr>
                  <a:graphicFrameLocks noChangeAspect="1"/>
                </p:cNvGraphicFramePr>
                <p:nvPr/>
              </p:nvGraphicFramePr>
              <p:xfrm>
                <a:off x="3660" y="1752"/>
                <a:ext cx="1343" cy="798"/>
              </p:xfrm>
              <a:graphic>
                <a:graphicData uri="http://schemas.openxmlformats.org/presentationml/2006/ole">
                  <p:oleObj spid="_x0000_s2065" name="Формула" r:id="rId5" imgW="939800" imgH="558800" progId="Equation.3">
                    <p:embed/>
                  </p:oleObj>
                </a:graphicData>
              </a:graphic>
            </p:graphicFrame>
            <p:graphicFrame>
              <p:nvGraphicFramePr>
                <p:cNvPr id="1037" name="Object 18"/>
                <p:cNvGraphicFramePr>
                  <a:graphicFrameLocks noChangeAspect="1"/>
                </p:cNvGraphicFramePr>
                <p:nvPr/>
              </p:nvGraphicFramePr>
              <p:xfrm>
                <a:off x="703" y="2614"/>
                <a:ext cx="1288" cy="381"/>
              </p:xfrm>
              <a:graphic>
                <a:graphicData uri="http://schemas.openxmlformats.org/presentationml/2006/ole">
                  <p:oleObj spid="_x0000_s2066" name="Формула" r:id="rId6" imgW="901309" imgH="266584" progId="Equation.3">
                    <p:embed/>
                  </p:oleObj>
                </a:graphicData>
              </a:graphic>
            </p:graphicFrame>
            <p:graphicFrame>
              <p:nvGraphicFramePr>
                <p:cNvPr id="1038" name="Object 19"/>
                <p:cNvGraphicFramePr>
                  <a:graphicFrameLocks noChangeAspect="1"/>
                </p:cNvGraphicFramePr>
                <p:nvPr/>
              </p:nvGraphicFramePr>
              <p:xfrm>
                <a:off x="3678" y="2432"/>
                <a:ext cx="1488" cy="798"/>
              </p:xfrm>
              <a:graphic>
                <a:graphicData uri="http://schemas.openxmlformats.org/presentationml/2006/ole">
                  <p:oleObj spid="_x0000_s2067" name="Формула" r:id="rId7" imgW="1040948" imgH="558558" progId="Equation.3">
                    <p:embed/>
                  </p:oleObj>
                </a:graphicData>
              </a:graphic>
            </p:graphicFrame>
          </p:grpSp>
        </p:grpSp>
        <p:sp>
          <p:nvSpPr>
            <p:cNvPr id="1067" name="Rectangle 25"/>
            <p:cNvSpPr>
              <a:spLocks noChangeArrowheads="1"/>
            </p:cNvSpPr>
            <p:nvPr/>
          </p:nvSpPr>
          <p:spPr bwMode="auto">
            <a:xfrm>
              <a:off x="2472" y="2523"/>
              <a:ext cx="272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68" name="Rectangle 26"/>
            <p:cNvSpPr>
              <a:spLocks noChangeArrowheads="1"/>
            </p:cNvSpPr>
            <p:nvPr/>
          </p:nvSpPr>
          <p:spPr bwMode="auto">
            <a:xfrm>
              <a:off x="2472" y="1842"/>
              <a:ext cx="272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69" name="Rectangle 27"/>
            <p:cNvSpPr>
              <a:spLocks noChangeArrowheads="1"/>
            </p:cNvSpPr>
            <p:nvPr/>
          </p:nvSpPr>
          <p:spPr bwMode="auto">
            <a:xfrm>
              <a:off x="5193" y="1842"/>
              <a:ext cx="272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endParaRPr lang="en-US" altLang="ru-RU" sz="3600" b="1">
                <a:solidFill>
                  <a:srgbClr val="FF0066"/>
                </a:solidFill>
                <a:cs typeface="Tahoma" pitchFamily="34" charset="0"/>
              </a:endParaRPr>
            </a:p>
          </p:txBody>
        </p:sp>
        <p:sp>
          <p:nvSpPr>
            <p:cNvPr id="1070" name="Rectangle 28"/>
            <p:cNvSpPr>
              <a:spLocks noChangeArrowheads="1"/>
            </p:cNvSpPr>
            <p:nvPr/>
          </p:nvSpPr>
          <p:spPr bwMode="auto">
            <a:xfrm>
              <a:off x="5193" y="2523"/>
              <a:ext cx="272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611188" y="1341438"/>
            <a:ext cx="7705725" cy="1006475"/>
            <a:chOff x="385" y="845"/>
            <a:chExt cx="4854" cy="634"/>
          </a:xfrm>
        </p:grpSpPr>
        <p:grpSp>
          <p:nvGrpSpPr>
            <p:cNvPr id="1059" name="Group 45"/>
            <p:cNvGrpSpPr>
              <a:grpSpLocks/>
            </p:cNvGrpSpPr>
            <p:nvPr/>
          </p:nvGrpSpPr>
          <p:grpSpPr bwMode="auto">
            <a:xfrm>
              <a:off x="385" y="845"/>
              <a:ext cx="4489" cy="634"/>
              <a:chOff x="385" y="845"/>
              <a:chExt cx="4489" cy="634"/>
            </a:xfrm>
          </p:grpSpPr>
          <p:sp>
            <p:nvSpPr>
              <p:cNvPr id="1064" name="Text Box 6"/>
              <p:cNvSpPr txBox="1">
                <a:spLocks noChangeArrowheads="1"/>
              </p:cNvSpPr>
              <p:nvPr/>
            </p:nvSpPr>
            <p:spPr bwMode="auto">
              <a:xfrm>
                <a:off x="385" y="981"/>
                <a:ext cx="404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US" altLang="ru-RU" sz="2400" b="1" dirty="0"/>
                  <a:t>a)                   </a:t>
                </a:r>
                <a:r>
                  <a:rPr lang="ru-RU" altLang="ru-RU" sz="2400" b="1" dirty="0"/>
                  <a:t>б</a:t>
                </a:r>
                <a:r>
                  <a:rPr lang="en-US" altLang="ru-RU" sz="2400" b="1" dirty="0"/>
                  <a:t>)</a:t>
                </a:r>
                <a:r>
                  <a:rPr lang="ru-RU" altLang="ru-RU" sz="2400" b="1" dirty="0"/>
                  <a:t>                  в)                   г)</a:t>
                </a:r>
              </a:p>
            </p:txBody>
          </p:sp>
          <p:grpSp>
            <p:nvGrpSpPr>
              <p:cNvPr id="1065" name="Group 13"/>
              <p:cNvGrpSpPr>
                <a:grpSpLocks/>
              </p:cNvGrpSpPr>
              <p:nvPr/>
            </p:nvGrpSpPr>
            <p:grpSpPr bwMode="auto">
              <a:xfrm>
                <a:off x="793" y="845"/>
                <a:ext cx="4081" cy="634"/>
                <a:chOff x="793" y="935"/>
                <a:chExt cx="4081" cy="634"/>
              </a:xfrm>
            </p:grpSpPr>
            <p:graphicFrame>
              <p:nvGraphicFramePr>
                <p:cNvPr id="1031" name="Object 7"/>
                <p:cNvGraphicFramePr>
                  <a:graphicFrameLocks noChangeAspect="1"/>
                </p:cNvGraphicFramePr>
                <p:nvPr/>
              </p:nvGraphicFramePr>
              <p:xfrm>
                <a:off x="4513" y="935"/>
                <a:ext cx="361" cy="590"/>
              </p:xfrm>
              <a:graphic>
                <a:graphicData uri="http://schemas.openxmlformats.org/presentationml/2006/ole">
                  <p:oleObj spid="_x0000_s2068" name="Формула" r:id="rId8" imgW="241195" imgH="393529" progId="Equation.3">
                    <p:embed/>
                  </p:oleObj>
                </a:graphicData>
              </a:graphic>
            </p:graphicFrame>
            <p:graphicFrame>
              <p:nvGraphicFramePr>
                <p:cNvPr id="1032" name="Object 9"/>
                <p:cNvGraphicFramePr>
                  <a:graphicFrameLocks noChangeAspect="1"/>
                </p:cNvGraphicFramePr>
                <p:nvPr/>
              </p:nvGraphicFramePr>
              <p:xfrm>
                <a:off x="3243" y="935"/>
                <a:ext cx="562" cy="622"/>
              </p:xfrm>
              <a:graphic>
                <a:graphicData uri="http://schemas.openxmlformats.org/presentationml/2006/ole">
                  <p:oleObj spid="_x0000_s2069" name="Формула" r:id="rId9" imgW="355292" imgH="393359" progId="Equation.3">
                    <p:embed/>
                  </p:oleObj>
                </a:graphicData>
              </a:graphic>
            </p:graphicFrame>
            <p:graphicFrame>
              <p:nvGraphicFramePr>
                <p:cNvPr id="1033" name="Object 11"/>
                <p:cNvGraphicFramePr>
                  <a:graphicFrameLocks noChangeAspect="1"/>
                </p:cNvGraphicFramePr>
                <p:nvPr/>
              </p:nvGraphicFramePr>
              <p:xfrm>
                <a:off x="793" y="935"/>
                <a:ext cx="418" cy="590"/>
              </p:xfrm>
              <a:graphic>
                <a:graphicData uri="http://schemas.openxmlformats.org/presentationml/2006/ole">
                  <p:oleObj spid="_x0000_s2070" name="Формула" r:id="rId10" imgW="279279" imgH="393529" progId="Equation.3">
                    <p:embed/>
                  </p:oleObj>
                </a:graphicData>
              </a:graphic>
            </p:graphicFrame>
            <p:graphicFrame>
              <p:nvGraphicFramePr>
                <p:cNvPr id="1034" name="Object 12"/>
                <p:cNvGraphicFramePr>
                  <a:graphicFrameLocks noChangeAspect="1"/>
                </p:cNvGraphicFramePr>
                <p:nvPr/>
              </p:nvGraphicFramePr>
              <p:xfrm>
                <a:off x="2154" y="935"/>
                <a:ext cx="267" cy="634"/>
              </p:xfrm>
              <a:graphic>
                <a:graphicData uri="http://schemas.openxmlformats.org/presentationml/2006/ole">
                  <p:oleObj spid="_x0000_s2071" name="Формула" r:id="rId11" imgW="164957" imgH="393359" progId="Equation.3">
                    <p:embed/>
                  </p:oleObj>
                </a:graphicData>
              </a:graphic>
            </p:graphicFrame>
          </p:grpSp>
        </p:grpSp>
        <p:sp>
          <p:nvSpPr>
            <p:cNvPr id="1060" name="Rectangle 21"/>
            <p:cNvSpPr>
              <a:spLocks noChangeArrowheads="1"/>
            </p:cNvSpPr>
            <p:nvPr/>
          </p:nvSpPr>
          <p:spPr bwMode="auto">
            <a:xfrm>
              <a:off x="2517" y="1071"/>
              <a:ext cx="272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61" name="Rectangle 22"/>
            <p:cNvSpPr>
              <a:spLocks noChangeArrowheads="1"/>
            </p:cNvSpPr>
            <p:nvPr/>
          </p:nvSpPr>
          <p:spPr bwMode="auto">
            <a:xfrm>
              <a:off x="1292" y="1071"/>
              <a:ext cx="272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62" name="Rectangle 23"/>
            <p:cNvSpPr>
              <a:spLocks noChangeArrowheads="1"/>
            </p:cNvSpPr>
            <p:nvPr/>
          </p:nvSpPr>
          <p:spPr bwMode="auto">
            <a:xfrm>
              <a:off x="3833" y="1071"/>
              <a:ext cx="272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63" name="Rectangle 30"/>
            <p:cNvSpPr>
              <a:spLocks noChangeArrowheads="1"/>
            </p:cNvSpPr>
            <p:nvPr/>
          </p:nvSpPr>
          <p:spPr bwMode="auto">
            <a:xfrm>
              <a:off x="4967" y="1071"/>
              <a:ext cx="272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endParaRPr lang="en-US" altLang="ru-RU" sz="3600" b="1">
                <a:solidFill>
                  <a:srgbClr val="FF0066"/>
                </a:solidFill>
                <a:cs typeface="Tahoma" pitchFamily="34" charset="0"/>
              </a:endParaRPr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755650" y="4724400"/>
            <a:ext cx="7920038" cy="1897063"/>
            <a:chOff x="476" y="2976"/>
            <a:chExt cx="4989" cy="1195"/>
          </a:xfrm>
        </p:grpSpPr>
        <p:grpSp>
          <p:nvGrpSpPr>
            <p:cNvPr id="1051" name="Group 43"/>
            <p:cNvGrpSpPr>
              <a:grpSpLocks/>
            </p:cNvGrpSpPr>
            <p:nvPr/>
          </p:nvGrpSpPr>
          <p:grpSpPr bwMode="auto">
            <a:xfrm>
              <a:off x="476" y="2976"/>
              <a:ext cx="4911" cy="1195"/>
              <a:chOff x="476" y="2976"/>
              <a:chExt cx="4911" cy="1195"/>
            </a:xfrm>
          </p:grpSpPr>
          <p:sp>
            <p:nvSpPr>
              <p:cNvPr id="1057" name="Text Box 32"/>
              <p:cNvSpPr txBox="1">
                <a:spLocks noChangeArrowheads="1"/>
              </p:cNvSpPr>
              <p:nvPr/>
            </p:nvSpPr>
            <p:spPr bwMode="auto">
              <a:xfrm>
                <a:off x="476" y="3067"/>
                <a:ext cx="4911" cy="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ru-RU" altLang="ru-RU" sz="2400" b="1" dirty="0"/>
                  <a:t>а)                                                 б)                </a:t>
                </a:r>
              </a:p>
              <a:p>
                <a:pPr eaLnBrk="1" hangingPunct="1"/>
                <a:endParaRPr lang="ru-RU" altLang="ru-RU" sz="2400" b="1" dirty="0">
                  <a:solidFill>
                    <a:schemeClr val="bg2"/>
                  </a:solidFill>
                </a:endParaRPr>
              </a:p>
              <a:p>
                <a:pPr eaLnBrk="1" hangingPunct="1"/>
                <a:endParaRPr lang="ru-RU" altLang="ru-RU" sz="2400" b="1" dirty="0">
                  <a:solidFill>
                    <a:schemeClr val="bg2"/>
                  </a:solidFill>
                </a:endParaRPr>
              </a:p>
              <a:p>
                <a:pPr eaLnBrk="1" hangingPunct="1"/>
                <a:r>
                  <a:rPr lang="ru-RU" altLang="ru-RU" sz="2400" b="1" dirty="0"/>
                  <a:t> в)                                                г)</a:t>
                </a:r>
              </a:p>
            </p:txBody>
          </p:sp>
          <p:grpSp>
            <p:nvGrpSpPr>
              <p:cNvPr id="1058" name="Group 41"/>
              <p:cNvGrpSpPr>
                <a:grpSpLocks/>
              </p:cNvGrpSpPr>
              <p:nvPr/>
            </p:nvGrpSpPr>
            <p:grpSpPr bwMode="auto">
              <a:xfrm>
                <a:off x="855" y="2976"/>
                <a:ext cx="4338" cy="1195"/>
                <a:chOff x="855" y="2976"/>
                <a:chExt cx="4338" cy="1195"/>
              </a:xfrm>
            </p:grpSpPr>
            <p:graphicFrame>
              <p:nvGraphicFramePr>
                <p:cNvPr id="1027" name="Object 3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951484795"/>
                    </p:ext>
                  </p:extLst>
                </p:nvPr>
              </p:nvGraphicFramePr>
              <p:xfrm>
                <a:off x="897" y="2976"/>
                <a:ext cx="1289" cy="605"/>
              </p:xfrm>
              <a:graphic>
                <a:graphicData uri="http://schemas.openxmlformats.org/presentationml/2006/ole">
                  <p:oleObj spid="_x0000_s2072" name="Формула" r:id="rId12" imgW="838080" imgH="393480" progId="Equation.3">
                    <p:embed/>
                  </p:oleObj>
                </a:graphicData>
              </a:graphic>
            </p:graphicFrame>
            <p:graphicFrame>
              <p:nvGraphicFramePr>
                <p:cNvPr id="1028" name="Object 3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1861426558"/>
                    </p:ext>
                  </p:extLst>
                </p:nvPr>
              </p:nvGraphicFramePr>
              <p:xfrm>
                <a:off x="855" y="3566"/>
                <a:ext cx="1464" cy="605"/>
              </p:xfrm>
              <a:graphic>
                <a:graphicData uri="http://schemas.openxmlformats.org/presentationml/2006/ole">
                  <p:oleObj spid="_x0000_s2073" name="Формула" r:id="rId13" imgW="952200" imgH="393480" progId="Equation.3">
                    <p:embed/>
                  </p:oleObj>
                </a:graphicData>
              </a:graphic>
            </p:graphicFrame>
            <p:graphicFrame>
              <p:nvGraphicFramePr>
                <p:cNvPr id="1029" name="Object 3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xmlns="" val="4013179872"/>
                    </p:ext>
                  </p:extLst>
                </p:nvPr>
              </p:nvGraphicFramePr>
              <p:xfrm>
                <a:off x="3787" y="3022"/>
                <a:ext cx="1406" cy="605"/>
              </p:xfrm>
              <a:graphic>
                <a:graphicData uri="http://schemas.openxmlformats.org/presentationml/2006/ole">
                  <p:oleObj spid="_x0000_s2074" name="Формула" r:id="rId14" imgW="914400" imgH="393480" progId="Equation.3">
                    <p:embed/>
                  </p:oleObj>
                </a:graphicData>
              </a:graphic>
            </p:graphicFrame>
            <p:graphicFrame>
              <p:nvGraphicFramePr>
                <p:cNvPr id="1030" name="Object 36"/>
                <p:cNvGraphicFramePr>
                  <a:graphicFrameLocks noChangeAspect="1"/>
                </p:cNvGraphicFramePr>
                <p:nvPr/>
              </p:nvGraphicFramePr>
              <p:xfrm>
                <a:off x="3651" y="3566"/>
                <a:ext cx="1464" cy="605"/>
              </p:xfrm>
              <a:graphic>
                <a:graphicData uri="http://schemas.openxmlformats.org/presentationml/2006/ole">
                  <p:oleObj spid="_x0000_s2075" name="Формула" r:id="rId15" imgW="952087" imgH="393529" progId="Equation.3">
                    <p:embed/>
                  </p:oleObj>
                </a:graphicData>
              </a:graphic>
            </p:graphicFrame>
          </p:grpSp>
        </p:grpSp>
        <p:grpSp>
          <p:nvGrpSpPr>
            <p:cNvPr id="1052" name="Group 42"/>
            <p:cNvGrpSpPr>
              <a:grpSpLocks/>
            </p:cNvGrpSpPr>
            <p:nvPr/>
          </p:nvGrpSpPr>
          <p:grpSpPr bwMode="auto">
            <a:xfrm>
              <a:off x="2472" y="3158"/>
              <a:ext cx="2993" cy="817"/>
              <a:chOff x="2472" y="3158"/>
              <a:chExt cx="2993" cy="817"/>
            </a:xfrm>
          </p:grpSpPr>
          <p:sp>
            <p:nvSpPr>
              <p:cNvPr id="1053" name="Rectangle 37"/>
              <p:cNvSpPr>
                <a:spLocks noChangeArrowheads="1"/>
              </p:cNvSpPr>
              <p:nvPr/>
            </p:nvSpPr>
            <p:spPr bwMode="auto">
              <a:xfrm>
                <a:off x="2472" y="3158"/>
                <a:ext cx="272" cy="2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/>
            </p:nvSpPr>
            <p:spPr bwMode="auto">
              <a:xfrm>
                <a:off x="5193" y="3702"/>
                <a:ext cx="272" cy="2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/>
            </p:nvSpPr>
            <p:spPr bwMode="auto">
              <a:xfrm>
                <a:off x="5193" y="3158"/>
                <a:ext cx="272" cy="2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/>
            </p:nvSpPr>
            <p:spPr bwMode="auto">
              <a:xfrm>
                <a:off x="2472" y="3702"/>
                <a:ext cx="272" cy="27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endParaRPr lang="en-US" altLang="ru-RU" sz="3600" b="1">
                  <a:solidFill>
                    <a:srgbClr val="FF0066"/>
                  </a:solidFill>
                  <a:cs typeface="Tahoma" pitchFamily="34" charset="0"/>
                </a:endParaRPr>
              </a:p>
            </p:txBody>
          </p:sp>
        </p:grpSp>
      </p:grp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7885113" y="1557338"/>
            <a:ext cx="4778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>
                <a:solidFill>
                  <a:srgbClr val="FF0066"/>
                </a:solidFill>
              </a:rPr>
              <a:t>v</a:t>
            </a:r>
            <a:endParaRPr lang="ru-RU" altLang="ru-RU" sz="4000" b="1">
              <a:solidFill>
                <a:srgbClr val="FF0066"/>
              </a:solidFill>
            </a:endParaRP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8172450" y="2781300"/>
            <a:ext cx="4778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>
                <a:solidFill>
                  <a:srgbClr val="FF0066"/>
                </a:solidFill>
              </a:rPr>
              <a:t>v</a:t>
            </a:r>
            <a:endParaRPr lang="ru-RU" altLang="ru-RU" sz="4000" b="1">
              <a:solidFill>
                <a:srgbClr val="FF0066"/>
              </a:solidFill>
            </a:endParaRP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3924300" y="5734050"/>
            <a:ext cx="4778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>
                <a:solidFill>
                  <a:srgbClr val="FF0066"/>
                </a:solidFill>
              </a:rPr>
              <a:t>v</a:t>
            </a:r>
            <a:endParaRPr lang="ru-RU" altLang="ru-RU" sz="4000" b="1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819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38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38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3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740"/>
                            </p:stCondLst>
                            <p:childTnLst>
                              <p:par>
                                <p:cTn id="4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-285776"/>
            <a:ext cx="8229600" cy="1371600"/>
          </a:xfrm>
        </p:spPr>
        <p:txBody>
          <a:bodyPr/>
          <a:lstStyle/>
          <a:p>
            <a:r>
              <a:rPr lang="ru-RU" dirty="0" smtClean="0"/>
              <a:t>Ответы на задание 1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                              </a:t>
            </a:r>
            <a:r>
              <a:rPr lang="ru-RU" dirty="0" smtClean="0"/>
              <a:t>2)</a:t>
            </a:r>
            <a:endParaRPr lang="ru-RU" dirty="0" smtClean="0"/>
          </a:p>
          <a:p>
            <a:r>
              <a:rPr lang="ru-RU" dirty="0" smtClean="0"/>
              <a:t>                  </a:t>
            </a:r>
          </a:p>
          <a:p>
            <a:r>
              <a:rPr lang="ru-RU" dirty="0" smtClean="0"/>
              <a:t>3)                              4)</a:t>
            </a:r>
          </a:p>
          <a:p>
            <a:endParaRPr lang="ru-RU" dirty="0" smtClean="0"/>
          </a:p>
          <a:p>
            <a:r>
              <a:rPr lang="ru-RU" dirty="0" smtClean="0"/>
              <a:t>5)                              6)</a:t>
            </a:r>
          </a:p>
          <a:p>
            <a:endParaRPr lang="ru-RU" dirty="0" smtClean="0"/>
          </a:p>
          <a:p>
            <a:r>
              <a:rPr lang="ru-RU" dirty="0" smtClean="0"/>
              <a:t>7)    </a:t>
            </a:r>
            <a:r>
              <a:rPr lang="ru-RU" dirty="0" smtClean="0">
                <a:effectLst/>
              </a:rPr>
              <a:t>0</a:t>
            </a:r>
            <a:r>
              <a:rPr lang="ru-RU" dirty="0" smtClean="0"/>
              <a:t>                         8)</a:t>
            </a:r>
            <a:r>
              <a:rPr lang="ru-RU" dirty="0" smtClean="0">
                <a:latin typeface="Times New Roman"/>
                <a:ea typeface="Calibri"/>
              </a:rPr>
              <a:t> </a:t>
            </a:r>
            <a:r>
              <a:rPr lang="ru-RU" sz="4000" dirty="0" err="1" smtClean="0">
                <a:effectLst/>
                <a:latin typeface="Times New Roman"/>
                <a:ea typeface="Calibri"/>
              </a:rPr>
              <a:t>π</a:t>
            </a:r>
            <a:endParaRPr lang="ru-RU" dirty="0">
              <a:effectLst/>
            </a:endParaRPr>
          </a:p>
        </p:txBody>
      </p:sp>
      <p:pic>
        <p:nvPicPr>
          <p:cNvPr id="8" name="Рисунок 7" descr="hello_html_71681ffd.gif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43042" y="1714488"/>
            <a:ext cx="571504" cy="890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ello_html_m2c1c047a.gif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15008" y="1857364"/>
            <a:ext cx="645528" cy="952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ello_html_5c48b1b.gif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00166" y="3000372"/>
            <a:ext cx="719605" cy="956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ello_html_m6086c696.gif"/>
          <p:cNvPicPr/>
          <p:nvPr/>
        </p:nvPicPr>
        <p:blipFill>
          <a:blip r:embed="rId5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572132" y="2714620"/>
            <a:ext cx="639359" cy="1187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ello_html_4e67906f.gif"/>
          <p:cNvPicPr/>
          <p:nvPr/>
        </p:nvPicPr>
        <p:blipFill>
          <a:blip r:embed="rId6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00166" y="4143380"/>
            <a:ext cx="639743" cy="902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hello_html_m2f48b5c3.gif"/>
          <p:cNvPicPr/>
          <p:nvPr/>
        </p:nvPicPr>
        <p:blipFill>
          <a:blip r:embed="rId7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643570" y="4143380"/>
            <a:ext cx="500066" cy="888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694459">
            <a:off x="1040398" y="2442653"/>
            <a:ext cx="7348955" cy="1831808"/>
          </a:xfrm>
          <a:prstGeom prst="rect">
            <a:avLst/>
          </a:prstGeom>
          <a:noFill/>
        </p:spPr>
        <p:txBody>
          <a:bodyPr>
            <a:prstTxWarp prst="textChevron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  <a:cs typeface="+mn-cs"/>
              </a:rPr>
              <a:t>Тест</a:t>
            </a:r>
          </a:p>
        </p:txBody>
      </p:sp>
    </p:spTree>
    <p:extLst>
      <p:ext uri="{BB962C8B-B14F-4D97-AF65-F5344CB8AC3E}">
        <p14:creationId xmlns:p14="http://schemas.microsoft.com/office/powerpoint/2010/main" xmlns="" val="39345208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7230" y="428604"/>
            <a:ext cx="703782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914400" indent="-91440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5400" b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Решить уравнение  </a:t>
            </a:r>
          </a:p>
        </p:txBody>
      </p:sp>
      <p:sp>
        <p:nvSpPr>
          <p:cNvPr id="5" name="Овал 4"/>
          <p:cNvSpPr/>
          <p:nvPr/>
        </p:nvSpPr>
        <p:spPr>
          <a:xfrm>
            <a:off x="571500" y="2428875"/>
            <a:ext cx="500063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2938" y="3286125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42938" y="4214813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2204864"/>
            <a:ext cx="500329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</a:t>
            </a:r>
            <a:r>
              <a:rPr lang="en-US" sz="4000" b="1" i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arccos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 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0,7+2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3143248"/>
            <a:ext cx="559097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X=± </a:t>
            </a:r>
            <a:r>
              <a:rPr lang="en-US" sz="4000" b="1" i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arccos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 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0,7+2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4149080"/>
            <a:ext cx="5806428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X=±</a:t>
            </a:r>
            <a:r>
              <a:rPr lang="en-US" sz="4000" b="1" i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arccos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 0,7+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37033" y="1428736"/>
            <a:ext cx="290496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x=0.7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11797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103" y="285728"/>
            <a:ext cx="699614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914400" indent="-9144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2)  </a:t>
            </a:r>
            <a:r>
              <a:rPr lang="ru-RU" sz="5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Решить уравнение  </a:t>
            </a:r>
          </a:p>
        </p:txBody>
      </p:sp>
      <p:sp>
        <p:nvSpPr>
          <p:cNvPr id="5" name="Овал 4"/>
          <p:cNvSpPr/>
          <p:nvPr/>
        </p:nvSpPr>
        <p:spPr>
          <a:xfrm>
            <a:off x="642938" y="3357563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2938" y="2500313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42938" y="4214813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2357430"/>
            <a:ext cx="3714776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X=±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/6+2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1736" y="1428736"/>
            <a:ext cx="400052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x=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857875" y="1928813"/>
            <a:ext cx="571500" cy="158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27"/>
          <p:cNvGrpSpPr/>
          <p:nvPr/>
        </p:nvGrpSpPr>
        <p:grpSpPr>
          <a:xfrm>
            <a:off x="5786446" y="1357298"/>
            <a:ext cx="714380" cy="500066"/>
            <a:chOff x="5214942" y="3714752"/>
            <a:chExt cx="714380" cy="500066"/>
          </a:xfrm>
          <a:effectLst>
            <a:outerShdw blurRad="50800" dir="7320000" sx="109000" sy="109000" algn="r" rotWithShape="0">
              <a:schemeClr val="tx2">
                <a:alpha val="40000"/>
              </a:schemeClr>
            </a:outerShdw>
          </a:effectLst>
        </p:grpSpPr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5072066" y="3929066"/>
              <a:ext cx="428628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5179223" y="3893347"/>
              <a:ext cx="500066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500694" y="3714752"/>
              <a:ext cx="428628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Прямоугольник 29"/>
          <p:cNvSpPr/>
          <p:nvPr/>
        </p:nvSpPr>
        <p:spPr>
          <a:xfrm>
            <a:off x="6000760" y="1285860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3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000760" y="1857364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285852" y="3286124"/>
            <a:ext cx="3714776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/6+2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357290" y="4071942"/>
            <a:ext cx="3714776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X=±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/3+2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3864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470" y="285728"/>
            <a:ext cx="683905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914400" indent="-9144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3) </a:t>
            </a:r>
            <a:r>
              <a:rPr lang="ru-RU" sz="5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Решить уравнение  </a:t>
            </a:r>
          </a:p>
        </p:txBody>
      </p:sp>
      <p:sp>
        <p:nvSpPr>
          <p:cNvPr id="5" name="Овал 4"/>
          <p:cNvSpPr/>
          <p:nvPr/>
        </p:nvSpPr>
        <p:spPr>
          <a:xfrm>
            <a:off x="642938" y="3357563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2938" y="4286250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42938" y="2500313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2357430"/>
            <a:ext cx="3714776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X=±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/4+2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1736" y="1428736"/>
            <a:ext cx="400052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x=-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857875" y="1928813"/>
            <a:ext cx="571500" cy="158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" name="Группа 27"/>
          <p:cNvGrpSpPr/>
          <p:nvPr/>
        </p:nvGrpSpPr>
        <p:grpSpPr>
          <a:xfrm>
            <a:off x="5786446" y="1357298"/>
            <a:ext cx="714380" cy="500066"/>
            <a:chOff x="5214942" y="3714752"/>
            <a:chExt cx="714380" cy="500066"/>
          </a:xfrm>
          <a:effectLst>
            <a:outerShdw blurRad="50800" dir="7320000" sx="109000" sy="109000" algn="r" rotWithShape="0">
              <a:schemeClr val="tx2">
                <a:alpha val="40000"/>
              </a:schemeClr>
            </a:outerShdw>
          </a:effectLst>
        </p:grpSpPr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5072066" y="3929066"/>
              <a:ext cx="428628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5179223" y="3893347"/>
              <a:ext cx="500066" cy="14287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500694" y="3714752"/>
              <a:ext cx="428628" cy="158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Прямоугольник 29"/>
          <p:cNvSpPr/>
          <p:nvPr/>
        </p:nvSpPr>
        <p:spPr>
          <a:xfrm>
            <a:off x="6000760" y="1285860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000760" y="1857364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357290" y="4071942"/>
            <a:ext cx="392909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X=±3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/4+2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85852" y="3286124"/>
            <a:ext cx="3714776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X=-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/4+2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8056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470" y="285728"/>
            <a:ext cx="683905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914400" indent="-9144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4) </a:t>
            </a:r>
            <a:r>
              <a:rPr lang="ru-RU" sz="5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Решить уравнение  </a:t>
            </a:r>
          </a:p>
        </p:txBody>
      </p:sp>
      <p:sp>
        <p:nvSpPr>
          <p:cNvPr id="5" name="Овал 4"/>
          <p:cNvSpPr/>
          <p:nvPr/>
        </p:nvSpPr>
        <p:spPr>
          <a:xfrm>
            <a:off x="714375" y="4286250"/>
            <a:ext cx="500063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42938" y="3500438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42938" y="2500313"/>
            <a:ext cx="500062" cy="42862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2357430"/>
            <a:ext cx="271464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X=±2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1736" y="1428736"/>
            <a:ext cx="42862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3x=1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357290" y="4071942"/>
            <a:ext cx="271464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k/3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85852" y="3286124"/>
            <a:ext cx="307183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k/3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93012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ru-RU" dirty="0" smtClean="0"/>
                  <a:t>1.</a:t>
                </a:r>
                <a:r>
                  <a:rPr lang="ru-RU" b="1" dirty="0"/>
                  <a:t> 2 со</a:t>
                </a:r>
                <a:r>
                  <a:rPr lang="en-US" b="1" dirty="0"/>
                  <a:t>s x 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b="1" dirty="0"/>
                  <a:t> = 0</a:t>
                </a:r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3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sz="4000" b="1" dirty="0"/>
                  <a:t>2 со</a:t>
                </a:r>
                <a:r>
                  <a:rPr lang="en-US" sz="4000" b="1" dirty="0"/>
                  <a:t>s x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0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4000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ru-RU" sz="4000" dirty="0"/>
              </a:p>
              <a:p>
                <a:r>
                  <a:rPr lang="ru-RU" sz="4000" b="1" dirty="0"/>
                  <a:t>с</a:t>
                </a:r>
                <a:r>
                  <a:rPr lang="en-US" sz="4000" b="1" dirty="0" err="1"/>
                  <a:t>os</a:t>
                </a:r>
                <a:r>
                  <a:rPr lang="en-US" sz="4000" b="1" dirty="0"/>
                  <a:t> x =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sz="4000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4000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ru-RU" sz="4000" dirty="0" smtClean="0"/>
              </a:p>
              <a:p>
                <a:r>
                  <a:rPr lang="en-US" sz="4000" b="1" dirty="0"/>
                  <a:t>X =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/>
                      </a:rPr>
                      <m:t>±</m:t>
                    </m:r>
                    <m:func>
                      <m:funcPr>
                        <m:ctrlPr>
                          <a:rPr lang="ru-RU" sz="40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4000" b="1" i="1">
                            <a:latin typeface="Cambria Math"/>
                          </a:rPr>
                          <m:t>𝐚𝐫𝐜𝐜𝐨𝐬</m:t>
                        </m:r>
                      </m:fName>
                      <m:e>
                        <m:f>
                          <m:f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4000" b="1" i="1"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en-US" sz="4000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4000" b="1" i="1">
                            <a:latin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4000" b="1" dirty="0"/>
                  <a:t>+ 2πn,  n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/>
                      </a:rPr>
                      <m:t>∈</m:t>
                    </m:r>
                    <m:r>
                      <a:rPr lang="en-US" sz="4000" b="1" i="1">
                        <a:latin typeface="Cambria Math"/>
                      </a:rPr>
                      <m:t>𝒁</m:t>
                    </m:r>
                  </m:oMath>
                </a14:m>
                <a:endParaRPr lang="ru-RU" sz="4000" dirty="0" smtClean="0"/>
              </a:p>
              <a:p>
                <a:r>
                  <a:rPr lang="en-US" sz="4000" b="1" dirty="0" smtClean="0">
                    <a:solidFill>
                      <a:srgbClr val="FF0000"/>
                    </a:solidFill>
                  </a:rPr>
                  <a:t>X =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FF0000"/>
                        </a:solidFill>
                        <a:latin typeface="Cambria Math"/>
                      </a:rPr>
                      <m:t>±</m:t>
                    </m:r>
                    <m:f>
                      <m:fPr>
                        <m:ctrlPr>
                          <a:rPr lang="ru-RU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𝝅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rgbClr val="FF0000"/>
                    </a:solidFill>
                  </a:rPr>
                  <a:t> +2πn</a:t>
                </a:r>
                <a:r>
                  <a:rPr lang="ru-RU" sz="4000" b="1" dirty="0">
                    <a:solidFill>
                      <a:srgbClr val="FF0000"/>
                    </a:solidFill>
                  </a:rPr>
                  <a:t>,</a:t>
                </a:r>
                <a:r>
                  <a:rPr lang="en-US" sz="4000" b="1" dirty="0">
                    <a:solidFill>
                      <a:srgbClr val="FF0000"/>
                    </a:solidFill>
                  </a:rPr>
                  <a:t>   n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FF0000"/>
                        </a:solidFill>
                        <a:latin typeface="Cambria Math"/>
                      </a:rPr>
                      <m:t>∈</m:t>
                    </m:r>
                    <m:r>
                      <a:rPr lang="en-US" sz="4000" b="1" i="1">
                        <a:solidFill>
                          <a:srgbClr val="FF0000"/>
                        </a:solidFill>
                        <a:latin typeface="Cambria Math"/>
                      </a:rPr>
                      <m:t>𝒁</m:t>
                    </m:r>
                  </m:oMath>
                </a14:m>
                <a:endParaRPr lang="ru-RU" sz="4000" dirty="0">
                  <a:solidFill>
                    <a:srgbClr val="FF0000"/>
                  </a:solidFill>
                </a:endParaRPr>
              </a:p>
              <a:p>
                <a:endParaRPr lang="ru-RU" dirty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2296" t="-1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7857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</a:t>
            </a:r>
            <a:r>
              <a:rPr lang="en-US" b="1" dirty="0"/>
              <a:t> </a:t>
            </a:r>
            <a:r>
              <a:rPr lang="ru-RU" b="1" dirty="0" smtClean="0"/>
              <a:t>с</a:t>
            </a:r>
            <a:r>
              <a:rPr lang="en-US" b="1" dirty="0" err="1" smtClean="0"/>
              <a:t>os</a:t>
            </a:r>
            <a:r>
              <a:rPr lang="en-US" b="1" dirty="0" smtClean="0"/>
              <a:t> </a:t>
            </a:r>
            <a:r>
              <a:rPr lang="en-US" b="1" dirty="0"/>
              <a:t>4x -1 =0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2667" t="-2695"/>
            </a:stretch>
          </a:blipFill>
        </p:spPr>
        <p:txBody>
          <a:bodyPr/>
          <a:lstStyle/>
          <a:p>
            <a:r>
              <a:rPr lang="ru-RU" dirty="0" smtClean="0">
                <a:noFill/>
              </a:rPr>
              <a:t>с</a:t>
            </a:r>
            <a:endParaRPr lang="ru-RU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673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кстура">
  <a:themeElements>
    <a:clrScheme name="Текстура 1">
      <a:dk1>
        <a:srgbClr val="660000"/>
      </a:dk1>
      <a:lt1>
        <a:srgbClr val="FFFFFF"/>
      </a:lt1>
      <a:dk2>
        <a:srgbClr val="800000"/>
      </a:dk2>
      <a:lt2>
        <a:srgbClr val="FFFFCC"/>
      </a:lt2>
      <a:accent1>
        <a:srgbClr val="BE7960"/>
      </a:accent1>
      <a:accent2>
        <a:srgbClr val="CC6600"/>
      </a:accent2>
      <a:accent3>
        <a:srgbClr val="C0AAAA"/>
      </a:accent3>
      <a:accent4>
        <a:srgbClr val="DADADA"/>
      </a:accent4>
      <a:accent5>
        <a:srgbClr val="DBBEB6"/>
      </a:accent5>
      <a:accent6>
        <a:srgbClr val="B95C00"/>
      </a:accent6>
      <a:hlink>
        <a:srgbClr val="FFCC66"/>
      </a:hlink>
      <a:folHlink>
        <a:srgbClr val="CC33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221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Тема Office</vt:lpstr>
      <vt:lpstr>Текстура</vt:lpstr>
      <vt:lpstr>Формула</vt:lpstr>
      <vt:lpstr>1. Вычислите:</vt:lpstr>
      <vt:lpstr>Ответы на задание 1</vt:lpstr>
      <vt:lpstr>Слайд 3</vt:lpstr>
      <vt:lpstr>Слайд 4</vt:lpstr>
      <vt:lpstr>Слайд 5</vt:lpstr>
      <vt:lpstr>Слайд 6</vt:lpstr>
      <vt:lpstr>Слайд 7</vt:lpstr>
      <vt:lpstr> </vt:lpstr>
      <vt:lpstr>2. сos 4x -1 =0 </vt:lpstr>
      <vt:lpstr> </vt:lpstr>
      <vt:lpstr>Выбери правильный ответ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userr</dc:creator>
  <cp:lastModifiedBy>Мой</cp:lastModifiedBy>
  <cp:revision>14</cp:revision>
  <dcterms:created xsi:type="dcterms:W3CDTF">2015-02-15T07:23:21Z</dcterms:created>
  <dcterms:modified xsi:type="dcterms:W3CDTF">2020-04-20T04:53:04Z</dcterms:modified>
</cp:coreProperties>
</file>