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362" r:id="rId2"/>
    <p:sldId id="346" r:id="rId3"/>
    <p:sldId id="382" r:id="rId4"/>
    <p:sldId id="418" r:id="rId5"/>
    <p:sldId id="411" r:id="rId6"/>
    <p:sldId id="41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752D"/>
    <a:srgbClr val="7E0000"/>
    <a:srgbClr val="9AB44D"/>
    <a:srgbClr val="E8EAC9"/>
    <a:srgbClr val="FFFFFF"/>
    <a:srgbClr val="62CA76"/>
    <a:srgbClr val="066C45"/>
    <a:srgbClr val="DCEBD6"/>
    <a:srgbClr val="00A19C"/>
    <a:srgbClr val="11FFF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864" autoAdjust="0"/>
    <p:restoredTop sz="94660"/>
  </p:normalViewPr>
  <p:slideViewPr>
    <p:cSldViewPr>
      <p:cViewPr>
        <p:scale>
          <a:sx n="70" d="100"/>
          <a:sy n="70" d="100"/>
        </p:scale>
        <p:origin x="-1248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0" y="1484784"/>
            <a:ext cx="9144000" cy="1470025"/>
          </a:xfrm>
        </p:spPr>
        <p:txBody>
          <a:bodyPr/>
          <a:lstStyle>
            <a:lvl1pPr>
              <a:defRPr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01278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0" y="6648"/>
            <a:ext cx="9132540" cy="614040"/>
          </a:xfrm>
        </p:spPr>
        <p:txBody>
          <a:bodyPr>
            <a:normAutofit/>
          </a:bodyPr>
          <a:lstStyle>
            <a:lvl1pPr algn="l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2824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EA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28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2270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4400" b="1" kern="1200" cap="none" spc="0">
          <a:ln w="1905"/>
          <a:gradFill>
            <a:gsLst>
              <a:gs pos="0">
                <a:schemeClr val="accent6">
                  <a:shade val="20000"/>
                  <a:satMod val="200000"/>
                </a:schemeClr>
              </a:gs>
              <a:gs pos="78000">
                <a:schemeClr val="accent6">
                  <a:tint val="90000"/>
                  <a:shade val="89000"/>
                  <a:satMod val="220000"/>
                </a:schemeClr>
              </a:gs>
              <a:gs pos="100000">
                <a:schemeClr val="accent6">
                  <a:tint val="12000"/>
                  <a:satMod val="255000"/>
                </a:schemeClr>
              </a:gs>
            </a:gsLst>
            <a:lin ang="5400000"/>
          </a:gradFill>
          <a:effectLst>
            <a:innerShdw blurRad="69850" dist="43180" dir="5400000">
              <a:srgbClr val="000000">
                <a:alpha val="65000"/>
              </a:srgbClr>
            </a:innerShdw>
          </a:effectLst>
          <a:latin typeface="Arial Black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7075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 Тема урока: Изображение </a:t>
            </a:r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пространственных тел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целеполагание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clrChange>
              <a:clrFrom>
                <a:srgbClr val="EAEBCB"/>
              </a:clrFrom>
              <a:clrTo>
                <a:srgbClr val="EAEBC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000" y="576000"/>
            <a:ext cx="4320000" cy="2646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0" y="3192213"/>
            <a:ext cx="912606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Искусство изображать предметы на плоскости с древних времён привлекало к себе внимание человека. </a:t>
            </a:r>
            <a:r>
              <a:rPr lang="ru-RU" sz="2800" dirty="0" smtClean="0"/>
              <a:t>Ещё </a:t>
            </a:r>
            <a:r>
              <a:rPr lang="ru-RU" sz="2800" dirty="0"/>
              <a:t>в глубокой древности люди рисовали на скалах, стенах, сосудах </a:t>
            </a:r>
            <a:r>
              <a:rPr lang="ru-RU" sz="2800" dirty="0" smtClean="0"/>
              <a:t>различные </a:t>
            </a:r>
            <a:r>
              <a:rPr lang="ru-RU" sz="2800" dirty="0"/>
              <a:t>орнаменты, растения, животных. </a:t>
            </a:r>
            <a:r>
              <a:rPr lang="ru-RU" sz="2800" dirty="0" smtClean="0"/>
              <a:t>Основное </a:t>
            </a:r>
            <a:r>
              <a:rPr lang="ru-RU" sz="2800" dirty="0"/>
              <a:t>требование к изображению сводилось к соответствию точек натурального объекта с точками изображения на </a:t>
            </a:r>
            <a:r>
              <a:rPr lang="ru-RU" sz="2800" dirty="0" smtClean="0"/>
              <a:t>плоскости.</a:t>
            </a:r>
            <a:endParaRPr lang="ru-RU" sz="2800" dirty="0"/>
          </a:p>
        </p:txBody>
      </p:sp>
      <p:sp>
        <p:nvSpPr>
          <p:cNvPr id="17" name="Равнобедренный треугольник 16"/>
          <p:cNvSpPr/>
          <p:nvPr/>
        </p:nvSpPr>
        <p:spPr>
          <a:xfrm rot="16200000">
            <a:off x="4261412" y="1943416"/>
            <a:ext cx="563074" cy="221874"/>
          </a:xfrm>
          <a:prstGeom prst="triangle">
            <a:avLst/>
          </a:prstGeom>
          <a:gradFill>
            <a:gsLst>
              <a:gs pos="0">
                <a:schemeClr val="accent3">
                  <a:lumMod val="75000"/>
                </a:schemeClr>
              </a:gs>
              <a:gs pos="50000">
                <a:schemeClr val="accent3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0"/>
          </a:gradFill>
          <a:ln w="63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3770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Организация и самоорганизация учащихся. Организация обратной связи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70752D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23" name="Прямая соединительная линия 22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Изображение пространственных тел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68098" y="576000"/>
            <a:ext cx="3033902" cy="458119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695523"/>
            <a:ext cx="5715000" cy="234315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540000"/>
            <a:ext cx="361950" cy="371475"/>
          </a:xfrm>
          <a:prstGeom prst="rect">
            <a:avLst/>
          </a:prstGeom>
          <a:effectLst>
            <a:outerShdw blurRad="76200" dist="762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3284984"/>
            <a:ext cx="2676525" cy="666750"/>
          </a:xfrm>
          <a:prstGeom prst="rect">
            <a:avLst/>
          </a:prstGeom>
          <a:effectLst>
            <a:outerShdw blurRad="76200" dist="762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4255350"/>
            <a:ext cx="6120680" cy="2128113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71604" y="0"/>
            <a:ext cx="5884664" cy="6858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212855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4348" y="1071546"/>
            <a:ext cx="7215206" cy="231681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70752D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Читаем пространственные изображения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Практикум</a:t>
            </a:r>
          </a:p>
        </p:txBody>
      </p:sp>
      <p:grpSp>
        <p:nvGrpSpPr>
          <p:cNvPr id="15" name="Группа 14"/>
          <p:cNvGrpSpPr/>
          <p:nvPr/>
        </p:nvGrpSpPr>
        <p:grpSpPr>
          <a:xfrm>
            <a:off x="43102" y="612000"/>
            <a:ext cx="8992898" cy="540000"/>
            <a:chOff x="146104" y="578919"/>
            <a:chExt cx="8992898" cy="540000"/>
          </a:xfrm>
        </p:grpSpPr>
        <p:sp>
          <p:nvSpPr>
            <p:cNvPr id="16" name="TextBox 15"/>
            <p:cNvSpPr txBox="1"/>
            <p:nvPr/>
          </p:nvSpPr>
          <p:spPr>
            <a:xfrm>
              <a:off x="178553" y="614919"/>
              <a:ext cx="8960449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                                                </a:t>
              </a:r>
              <a:endParaRPr lang="ru-RU" sz="2400" dirty="0"/>
            </a:p>
          </p:txBody>
        </p:sp>
        <p:sp>
          <p:nvSpPr>
            <p:cNvPr id="17" name="Овал 16"/>
            <p:cNvSpPr>
              <a:spLocks noChangeAspect="1"/>
            </p:cNvSpPr>
            <p:nvPr/>
          </p:nvSpPr>
          <p:spPr>
            <a:xfrm>
              <a:off x="146104" y="578919"/>
              <a:ext cx="540000" cy="540000"/>
            </a:xfrm>
            <a:prstGeom prst="ellipse">
              <a:avLst/>
            </a:prstGeom>
            <a:blipFill>
              <a:blip r:embed="rId3" cstate="email"/>
              <a:stretch>
                <a:fillRect/>
              </a:stretch>
            </a:blipFill>
            <a:ln w="63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647999" y="614919"/>
              <a:ext cx="1407927" cy="432000"/>
            </a:xfrm>
            <a:prstGeom prst="rect">
              <a:avLst/>
            </a:prstGeom>
            <a:solidFill>
              <a:srgbClr val="70752D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/>
                <a:t>УЧЕБНИК</a:t>
              </a:r>
              <a:endParaRPr lang="ru-RU" sz="2000" b="1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2083002" y="614919"/>
              <a:ext cx="1080341" cy="43204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70752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rgbClr val="70752D"/>
                  </a:solidFill>
                </a:rPr>
                <a:t>№ 678</a:t>
              </a:r>
              <a:endParaRPr lang="ru-RU" sz="2000" b="1" dirty="0">
                <a:solidFill>
                  <a:srgbClr val="70752D"/>
                </a:solidFill>
              </a:endParaRPr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357158" y="3357562"/>
            <a:ext cx="8992898" cy="540000"/>
            <a:chOff x="146104" y="578919"/>
            <a:chExt cx="8992898" cy="540000"/>
          </a:xfrm>
        </p:grpSpPr>
        <p:sp>
          <p:nvSpPr>
            <p:cNvPr id="21" name="TextBox 20"/>
            <p:cNvSpPr txBox="1"/>
            <p:nvPr/>
          </p:nvSpPr>
          <p:spPr>
            <a:xfrm>
              <a:off x="178553" y="614919"/>
              <a:ext cx="8960449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                                                </a:t>
              </a:r>
              <a:endParaRPr lang="ru-RU" sz="2400" dirty="0"/>
            </a:p>
          </p:txBody>
        </p:sp>
        <p:sp>
          <p:nvSpPr>
            <p:cNvPr id="22" name="Овал 21"/>
            <p:cNvSpPr>
              <a:spLocks noChangeAspect="1"/>
            </p:cNvSpPr>
            <p:nvPr/>
          </p:nvSpPr>
          <p:spPr>
            <a:xfrm>
              <a:off x="146104" y="578919"/>
              <a:ext cx="540000" cy="540000"/>
            </a:xfrm>
            <a:prstGeom prst="ellipse">
              <a:avLst/>
            </a:prstGeom>
            <a:blipFill>
              <a:blip r:embed="rId3" cstate="email"/>
              <a:stretch>
                <a:fillRect/>
              </a:stretch>
            </a:blipFill>
            <a:ln w="63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47999" y="614919"/>
              <a:ext cx="1407927" cy="432000"/>
            </a:xfrm>
            <a:prstGeom prst="rect">
              <a:avLst/>
            </a:prstGeom>
            <a:solidFill>
              <a:srgbClr val="70752D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/>
                <a:t>УЧЕБНИК</a:t>
              </a:r>
              <a:endParaRPr lang="ru-RU" sz="2000" b="1" dirty="0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2083002" y="614919"/>
              <a:ext cx="1080341" cy="43204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70752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rgbClr val="70752D"/>
                  </a:solidFill>
                </a:rPr>
                <a:t>№ 679</a:t>
              </a:r>
              <a:endParaRPr lang="ru-RU" sz="2000" b="1" dirty="0">
                <a:solidFill>
                  <a:srgbClr val="70752D"/>
                </a:solidFill>
              </a:endParaRPr>
            </a:p>
          </p:txBody>
        </p:sp>
      </p:grpSp>
      <p:pic>
        <p:nvPicPr>
          <p:cNvPr id="25" name="Рисунок 2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57290" y="3857628"/>
            <a:ext cx="5962578" cy="276663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10592969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70752D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Читаем изображения (продвинутым)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Проверка полученных результатов. Коррекция.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43102" y="612000"/>
            <a:ext cx="8992898" cy="540000"/>
            <a:chOff x="146104" y="578919"/>
            <a:chExt cx="8992898" cy="540000"/>
          </a:xfrm>
        </p:grpSpPr>
        <p:sp>
          <p:nvSpPr>
            <p:cNvPr id="16" name="TextBox 15"/>
            <p:cNvSpPr txBox="1"/>
            <p:nvPr/>
          </p:nvSpPr>
          <p:spPr>
            <a:xfrm>
              <a:off x="178553" y="614919"/>
              <a:ext cx="8960449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                                                </a:t>
              </a:r>
              <a:endParaRPr lang="ru-RU" sz="2400" dirty="0"/>
            </a:p>
          </p:txBody>
        </p:sp>
        <p:sp>
          <p:nvSpPr>
            <p:cNvPr id="17" name="Овал 16"/>
            <p:cNvSpPr>
              <a:spLocks noChangeAspect="1"/>
            </p:cNvSpPr>
            <p:nvPr/>
          </p:nvSpPr>
          <p:spPr>
            <a:xfrm>
              <a:off x="146104" y="578919"/>
              <a:ext cx="540000" cy="540000"/>
            </a:xfrm>
            <a:prstGeom prst="ellipse">
              <a:avLst/>
            </a:prstGeom>
            <a:blipFill>
              <a:blip r:embed="rId2" cstate="email"/>
              <a:stretch>
                <a:fillRect/>
              </a:stretch>
            </a:blipFill>
            <a:ln w="63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647999" y="614919"/>
              <a:ext cx="1407927" cy="432000"/>
            </a:xfrm>
            <a:prstGeom prst="rect">
              <a:avLst/>
            </a:prstGeom>
            <a:solidFill>
              <a:srgbClr val="70752D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/>
                <a:t>УЧЕБНИК</a:t>
              </a:r>
              <a:endParaRPr lang="ru-RU" sz="2000" b="1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2083002" y="614919"/>
              <a:ext cx="1080341" cy="43204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70752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rgbClr val="70752D"/>
                  </a:solidFill>
                </a:rPr>
                <a:t>№ 677</a:t>
              </a:r>
              <a:endParaRPr lang="ru-RU" sz="2000" b="1" dirty="0">
                <a:solidFill>
                  <a:srgbClr val="70752D"/>
                </a:solidFill>
              </a:endParaRPr>
            </a:p>
          </p:txBody>
        </p:sp>
      </p:grp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428736"/>
            <a:ext cx="9144000" cy="304495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grpSp>
        <p:nvGrpSpPr>
          <p:cNvPr id="20" name="Группа 19"/>
          <p:cNvGrpSpPr/>
          <p:nvPr/>
        </p:nvGrpSpPr>
        <p:grpSpPr>
          <a:xfrm>
            <a:off x="231297" y="5002444"/>
            <a:ext cx="8784976" cy="830997"/>
            <a:chOff x="179512" y="4406340"/>
            <a:chExt cx="8784976" cy="830997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179512" y="4406340"/>
              <a:ext cx="8784976" cy="830997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A19C"/>
              </a:solidFill>
            </a:ln>
          </p:spPr>
          <p:txBody>
            <a:bodyPr wrap="square">
              <a:spAutoFit/>
            </a:bodyPr>
            <a:lstStyle/>
            <a:p>
              <a:r>
                <a:rPr lang="ru-RU" sz="2400" b="1" dirty="0">
                  <a:solidFill>
                    <a:srgbClr val="70752D"/>
                  </a:solidFill>
                </a:rPr>
                <a:t>Домашнее </a:t>
              </a:r>
              <a:r>
                <a:rPr lang="ru-RU" sz="2400" b="1" dirty="0" smtClean="0">
                  <a:solidFill>
                    <a:srgbClr val="70752D"/>
                  </a:solidFill>
                </a:rPr>
                <a:t>задание</a:t>
              </a:r>
              <a:r>
                <a:rPr lang="ru-RU" sz="2400" dirty="0"/>
                <a:t/>
              </a:r>
              <a:br>
                <a:rPr lang="ru-RU" sz="2400" dirty="0"/>
              </a:br>
              <a:r>
                <a:rPr lang="ru-RU" sz="2400" dirty="0" smtClean="0"/>
                <a:t>       Учебник: стр. 187, 3 фрагмент – читать;  № 676; 681, тест 1,2</a:t>
              </a:r>
              <a:endParaRPr lang="ru-RU" sz="2400" dirty="0"/>
            </a:p>
          </p:txBody>
        </p:sp>
        <p:pic>
          <p:nvPicPr>
            <p:cNvPr id="22" name="Рисунок 2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23528" y="4886247"/>
              <a:ext cx="304923" cy="3049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23477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70752D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Работаем с текстом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Практикум</a:t>
            </a:r>
          </a:p>
        </p:txBody>
      </p:sp>
      <p:grpSp>
        <p:nvGrpSpPr>
          <p:cNvPr id="15" name="Группа 14"/>
          <p:cNvGrpSpPr/>
          <p:nvPr/>
        </p:nvGrpSpPr>
        <p:grpSpPr>
          <a:xfrm>
            <a:off x="43102" y="612000"/>
            <a:ext cx="8992898" cy="540000"/>
            <a:chOff x="146104" y="578919"/>
            <a:chExt cx="8992898" cy="540000"/>
          </a:xfrm>
        </p:grpSpPr>
        <p:sp>
          <p:nvSpPr>
            <p:cNvPr id="16" name="TextBox 15"/>
            <p:cNvSpPr txBox="1"/>
            <p:nvPr/>
          </p:nvSpPr>
          <p:spPr>
            <a:xfrm>
              <a:off x="178553" y="614919"/>
              <a:ext cx="8960449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                                                </a:t>
              </a:r>
              <a:endParaRPr lang="ru-RU" sz="2400" dirty="0"/>
            </a:p>
          </p:txBody>
        </p:sp>
        <p:sp>
          <p:nvSpPr>
            <p:cNvPr id="17" name="Овал 16"/>
            <p:cNvSpPr>
              <a:spLocks noChangeAspect="1"/>
            </p:cNvSpPr>
            <p:nvPr/>
          </p:nvSpPr>
          <p:spPr>
            <a:xfrm>
              <a:off x="146104" y="578919"/>
              <a:ext cx="540000" cy="540000"/>
            </a:xfrm>
            <a:prstGeom prst="ellipse">
              <a:avLst/>
            </a:prstGeom>
            <a:blipFill>
              <a:blip r:embed="rId2" cstate="email"/>
              <a:stretch>
                <a:fillRect/>
              </a:stretch>
            </a:blipFill>
            <a:ln w="63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647999" y="614919"/>
              <a:ext cx="1407927" cy="432000"/>
            </a:xfrm>
            <a:prstGeom prst="rect">
              <a:avLst/>
            </a:prstGeom>
            <a:solidFill>
              <a:srgbClr val="70752D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/>
                <a:t>Тест</a:t>
              </a:r>
              <a:endParaRPr lang="ru-RU" sz="2000" b="1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2083002" y="614919"/>
              <a:ext cx="1080341" cy="432048"/>
            </a:xfrm>
            <a:prstGeom prst="rect">
              <a:avLst/>
            </a:prstGeom>
            <a:solidFill>
              <a:srgbClr val="70752D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chemeClr val="bg1"/>
                  </a:solidFill>
                </a:rPr>
                <a:t>№ 1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223996"/>
            <a:ext cx="8748000" cy="554841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1986300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70752D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Работаем с моделями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Практикум</a:t>
            </a:r>
          </a:p>
        </p:txBody>
      </p:sp>
      <p:grpSp>
        <p:nvGrpSpPr>
          <p:cNvPr id="15" name="Группа 14"/>
          <p:cNvGrpSpPr/>
          <p:nvPr/>
        </p:nvGrpSpPr>
        <p:grpSpPr>
          <a:xfrm>
            <a:off x="43102" y="612000"/>
            <a:ext cx="8992898" cy="540000"/>
            <a:chOff x="146104" y="578919"/>
            <a:chExt cx="8992898" cy="540000"/>
          </a:xfrm>
        </p:grpSpPr>
        <p:sp>
          <p:nvSpPr>
            <p:cNvPr id="16" name="TextBox 15"/>
            <p:cNvSpPr txBox="1"/>
            <p:nvPr/>
          </p:nvSpPr>
          <p:spPr>
            <a:xfrm>
              <a:off x="178553" y="614919"/>
              <a:ext cx="8960449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                                                </a:t>
              </a:r>
              <a:endParaRPr lang="ru-RU" sz="2400" dirty="0"/>
            </a:p>
          </p:txBody>
        </p:sp>
        <p:sp>
          <p:nvSpPr>
            <p:cNvPr id="17" name="Овал 16"/>
            <p:cNvSpPr>
              <a:spLocks noChangeAspect="1"/>
            </p:cNvSpPr>
            <p:nvPr/>
          </p:nvSpPr>
          <p:spPr>
            <a:xfrm>
              <a:off x="146104" y="578919"/>
              <a:ext cx="540000" cy="540000"/>
            </a:xfrm>
            <a:prstGeom prst="ellipse">
              <a:avLst/>
            </a:prstGeom>
            <a:blipFill>
              <a:blip r:embed="rId2" cstate="email"/>
              <a:stretch>
                <a:fillRect/>
              </a:stretch>
            </a:blipFill>
            <a:ln w="63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647999" y="614919"/>
              <a:ext cx="1407927" cy="432000"/>
            </a:xfrm>
            <a:prstGeom prst="rect">
              <a:avLst/>
            </a:prstGeom>
            <a:solidFill>
              <a:srgbClr val="70752D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/>
                <a:t>Тест</a:t>
              </a:r>
              <a:endParaRPr lang="ru-RU" sz="2000" b="1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2083002" y="614919"/>
              <a:ext cx="1080341" cy="432048"/>
            </a:xfrm>
            <a:prstGeom prst="rect">
              <a:avLst/>
            </a:prstGeom>
            <a:solidFill>
              <a:srgbClr val="70752D"/>
            </a:solidFill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chemeClr val="bg1"/>
                  </a:solidFill>
                </a:rPr>
                <a:t>№ 2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87824" y="540000"/>
            <a:ext cx="6141099" cy="6318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2125394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4968</TotalTime>
  <Words>113</Words>
  <Application>Microsoft Office PowerPoint</Application>
  <PresentationFormat>Экран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 Тема урока: Изображение пространственных тел</vt:lpstr>
      <vt:lpstr>Изображение пространственных тел</vt:lpstr>
      <vt:lpstr>Читаем пространственные изображения</vt:lpstr>
      <vt:lpstr>Читаем изображения (продвинутым)</vt:lpstr>
      <vt:lpstr>Работаем с текстом</vt:lpstr>
      <vt:lpstr>Работаем с моделями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svg</dc:creator>
  <cp:lastModifiedBy>Мой</cp:lastModifiedBy>
  <cp:revision>668</cp:revision>
  <dcterms:created xsi:type="dcterms:W3CDTF">2015-06-18T09:54:57Z</dcterms:created>
  <dcterms:modified xsi:type="dcterms:W3CDTF">2020-04-20T05:52:40Z</dcterms:modified>
</cp:coreProperties>
</file>